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2.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3.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4.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6" r:id="rId1"/>
  </p:sldMasterIdLst>
  <p:notesMasterIdLst>
    <p:notesMasterId r:id="rId33"/>
  </p:notesMasterIdLst>
  <p:sldIdLst>
    <p:sldId id="283" r:id="rId2"/>
    <p:sldId id="345" r:id="rId3"/>
    <p:sldId id="346" r:id="rId4"/>
    <p:sldId id="347" r:id="rId5"/>
    <p:sldId id="348" r:id="rId6"/>
    <p:sldId id="351" r:id="rId7"/>
    <p:sldId id="261" r:id="rId8"/>
    <p:sldId id="307" r:id="rId9"/>
    <p:sldId id="309" r:id="rId10"/>
    <p:sldId id="310" r:id="rId11"/>
    <p:sldId id="329" r:id="rId12"/>
    <p:sldId id="326" r:id="rId13"/>
    <p:sldId id="312" r:id="rId14"/>
    <p:sldId id="313" r:id="rId15"/>
    <p:sldId id="315" r:id="rId16"/>
    <p:sldId id="325" r:id="rId17"/>
    <p:sldId id="317" r:id="rId18"/>
    <p:sldId id="352" r:id="rId19"/>
    <p:sldId id="353" r:id="rId20"/>
    <p:sldId id="354" r:id="rId21"/>
    <p:sldId id="355" r:id="rId22"/>
    <p:sldId id="356" r:id="rId23"/>
    <p:sldId id="357" r:id="rId24"/>
    <p:sldId id="358" r:id="rId25"/>
    <p:sldId id="360" r:id="rId26"/>
    <p:sldId id="361" r:id="rId27"/>
    <p:sldId id="363" r:id="rId28"/>
    <p:sldId id="364" r:id="rId29"/>
    <p:sldId id="365" r:id="rId30"/>
    <p:sldId id="337" r:id="rId31"/>
    <p:sldId id="282" r:id="rId32"/>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7AC3CCA-C797-4891-BE02-D94E43425B78}" styleName="Средний стиль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69CF1AB2-1976-4502-BF36-3FF5EA218861}" styleName="Средний стиль 4 — акцент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8A107856-5554-42FB-B03E-39F5DBC370BA}" styleName="Средний стиль 4 — акцент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0505E3EF-67EA-436B-97B2-0124C06EBD24}" styleName="Средний стиль 4 — акцент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C4B1156A-380E-4F78-BDF5-A606A8083BF9}" styleName="Средний стиль 4 — акцент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22838BEF-8BB2-4498-84A7-C5851F593DF1}" styleName="Средний стиль 4 — акцент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16D9F66E-5EB9-4882-86FB-DCBF35E3C3E4}" styleName="Средний стиль 4 — акцент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showGuides="1">
      <p:cViewPr varScale="1">
        <p:scale>
          <a:sx n="113" d="100"/>
          <a:sy n="113" d="100"/>
        </p:scale>
        <p:origin x="1452"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diagrams/_rels/data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slide" Target="../slides/slide12.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F3A2134-E85A-4BC3-AA37-9CB430E68ABF}" type="doc">
      <dgm:prSet loTypeId="urn:microsoft.com/office/officeart/2005/8/layout/hProcess9" loCatId="process" qsTypeId="urn:microsoft.com/office/officeart/2005/8/quickstyle/3d5" qsCatId="3D" csTypeId="urn:microsoft.com/office/officeart/2005/8/colors/colorful1" csCatId="colorful" phldr="1"/>
      <dgm:spPr/>
    </dgm:pt>
    <dgm:pt modelId="{B31F8F5B-77F7-496E-9020-49F8469EAD74}">
      <dgm:prSet phldrT="[Текст]" custT="1"/>
      <dgm:spPr/>
      <dgm:t>
        <a:bodyPr/>
        <a:lstStyle/>
        <a:p>
          <a:pPr rtl="0"/>
          <a:r>
            <a:rPr lang="ru-RU" sz="1600" b="1" dirty="0" smtClean="0">
              <a:effectLst>
                <a:outerShdw blurRad="38100" dist="38100" dir="2700000" algn="tl">
                  <a:srgbClr val="000000">
                    <a:alpha val="43137"/>
                  </a:srgbClr>
                </a:outerShdw>
              </a:effectLst>
            </a:rPr>
            <a:t>Политика охраны труда</a:t>
          </a:r>
          <a:endParaRPr lang="ru-RU" sz="1600" b="1" dirty="0">
            <a:effectLst>
              <a:outerShdw blurRad="38100" dist="38100" dir="2700000" algn="tl">
                <a:srgbClr val="000000">
                  <a:alpha val="43137"/>
                </a:srgbClr>
              </a:outerShdw>
            </a:effectLst>
          </a:endParaRPr>
        </a:p>
      </dgm:t>
    </dgm:pt>
    <dgm:pt modelId="{ED1BCD6C-90B4-45CD-BC1F-5CD0A7A7E9BD}" type="parTrans" cxnId="{F4A80B03-68D3-4BA1-A552-993537725305}">
      <dgm:prSet/>
      <dgm:spPr/>
      <dgm:t>
        <a:bodyPr/>
        <a:lstStyle/>
        <a:p>
          <a:endParaRPr lang="ru-RU" sz="1600" b="1">
            <a:solidFill>
              <a:schemeClr val="bg1"/>
            </a:solidFill>
            <a:effectLst>
              <a:outerShdw blurRad="38100" dist="38100" dir="2700000" algn="tl">
                <a:srgbClr val="000000">
                  <a:alpha val="43137"/>
                </a:srgbClr>
              </a:outerShdw>
            </a:effectLst>
          </a:endParaRPr>
        </a:p>
      </dgm:t>
    </dgm:pt>
    <dgm:pt modelId="{FDCA3A0F-365B-44F4-9B3A-C4E46E42C858}" type="sibTrans" cxnId="{F4A80B03-68D3-4BA1-A552-993537725305}">
      <dgm:prSet/>
      <dgm:spPr/>
      <dgm:t>
        <a:bodyPr/>
        <a:lstStyle/>
        <a:p>
          <a:endParaRPr lang="ru-RU" sz="1600" b="1">
            <a:solidFill>
              <a:schemeClr val="bg1"/>
            </a:solidFill>
            <a:effectLst>
              <a:outerShdw blurRad="38100" dist="38100" dir="2700000" algn="tl">
                <a:srgbClr val="000000">
                  <a:alpha val="43137"/>
                </a:srgbClr>
              </a:outerShdw>
            </a:effectLst>
          </a:endParaRPr>
        </a:p>
      </dgm:t>
    </dgm:pt>
    <dgm:pt modelId="{B2ACBAC8-619D-4B66-8B55-CA2C1DF5ED45}">
      <dgm:prSet phldrT="[Текст]" custT="1"/>
      <dgm:spPr/>
      <dgm:t>
        <a:bodyPr/>
        <a:lstStyle/>
        <a:p>
          <a:pPr rtl="0"/>
          <a:r>
            <a:rPr lang="ru-RU" sz="1600" b="1" smtClean="0">
              <a:effectLst>
                <a:outerShdw blurRad="38100" dist="38100" dir="2700000" algn="tl">
                  <a:srgbClr val="000000">
                    <a:alpha val="43137"/>
                  </a:srgbClr>
                </a:outerShdw>
              </a:effectLst>
            </a:rPr>
            <a:t>Цели и задачи в области охраны труда </a:t>
          </a:r>
          <a:endParaRPr lang="ru-RU" sz="1600" b="1" dirty="0">
            <a:effectLst>
              <a:outerShdw blurRad="38100" dist="38100" dir="2700000" algn="tl">
                <a:srgbClr val="000000">
                  <a:alpha val="43137"/>
                </a:srgbClr>
              </a:outerShdw>
            </a:effectLst>
          </a:endParaRPr>
        </a:p>
      </dgm:t>
    </dgm:pt>
    <dgm:pt modelId="{F0C719C3-EB82-4873-81F7-20CB91EE3D5C}" type="parTrans" cxnId="{9574CC82-F31F-4455-BBCD-7D920E93F061}">
      <dgm:prSet/>
      <dgm:spPr/>
      <dgm:t>
        <a:bodyPr/>
        <a:lstStyle/>
        <a:p>
          <a:endParaRPr lang="ru-RU" sz="1600" b="1">
            <a:solidFill>
              <a:schemeClr val="bg1"/>
            </a:solidFill>
            <a:effectLst>
              <a:outerShdw blurRad="38100" dist="38100" dir="2700000" algn="tl">
                <a:srgbClr val="000000">
                  <a:alpha val="43137"/>
                </a:srgbClr>
              </a:outerShdw>
            </a:effectLst>
          </a:endParaRPr>
        </a:p>
      </dgm:t>
    </dgm:pt>
    <dgm:pt modelId="{ED0E25F7-828A-4638-A27D-AE98BF91EC62}" type="sibTrans" cxnId="{9574CC82-F31F-4455-BBCD-7D920E93F061}">
      <dgm:prSet/>
      <dgm:spPr/>
      <dgm:t>
        <a:bodyPr/>
        <a:lstStyle/>
        <a:p>
          <a:endParaRPr lang="ru-RU" sz="1600" b="1">
            <a:solidFill>
              <a:schemeClr val="bg1"/>
            </a:solidFill>
            <a:effectLst>
              <a:outerShdw blurRad="38100" dist="38100" dir="2700000" algn="tl">
                <a:srgbClr val="000000">
                  <a:alpha val="43137"/>
                </a:srgbClr>
              </a:outerShdw>
            </a:effectLst>
          </a:endParaRPr>
        </a:p>
      </dgm:t>
    </dgm:pt>
    <dgm:pt modelId="{F0EE6593-707D-4599-B2AB-AF7C943E780F}">
      <dgm:prSet phldrT="[Текст]" custT="1"/>
      <dgm:spPr/>
      <dgm:t>
        <a:bodyPr/>
        <a:lstStyle/>
        <a:p>
          <a:r>
            <a:rPr lang="ru-RU" sz="1600" b="1" dirty="0" smtClean="0">
              <a:effectLst>
                <a:outerShdw blurRad="38100" dist="38100" dir="2700000" algn="tl">
                  <a:srgbClr val="000000">
                    <a:alpha val="43137"/>
                  </a:srgbClr>
                </a:outerShdw>
              </a:effectLst>
            </a:rPr>
            <a:t>Организация работ по охране труда </a:t>
          </a:r>
          <a:endParaRPr lang="ru-RU" sz="1600" b="1" dirty="0">
            <a:effectLst>
              <a:outerShdw blurRad="38100" dist="38100" dir="2700000" algn="tl">
                <a:srgbClr val="000000">
                  <a:alpha val="43137"/>
                </a:srgbClr>
              </a:outerShdw>
            </a:effectLst>
          </a:endParaRPr>
        </a:p>
      </dgm:t>
    </dgm:pt>
    <dgm:pt modelId="{EC24DC93-3DB0-4282-9983-BCB90B0F0473}" type="parTrans" cxnId="{95D2C800-8AD3-4329-94A7-756E62D4CC71}">
      <dgm:prSet/>
      <dgm:spPr/>
      <dgm:t>
        <a:bodyPr/>
        <a:lstStyle/>
        <a:p>
          <a:endParaRPr lang="ru-RU" sz="1600" b="1">
            <a:solidFill>
              <a:schemeClr val="bg1"/>
            </a:solidFill>
            <a:effectLst>
              <a:outerShdw blurRad="38100" dist="38100" dir="2700000" algn="tl">
                <a:srgbClr val="000000">
                  <a:alpha val="43137"/>
                </a:srgbClr>
              </a:outerShdw>
            </a:effectLst>
          </a:endParaRPr>
        </a:p>
      </dgm:t>
    </dgm:pt>
    <dgm:pt modelId="{E89CE839-0C10-4757-903E-B967AF32DEA4}" type="sibTrans" cxnId="{95D2C800-8AD3-4329-94A7-756E62D4CC71}">
      <dgm:prSet/>
      <dgm:spPr/>
      <dgm:t>
        <a:bodyPr/>
        <a:lstStyle/>
        <a:p>
          <a:endParaRPr lang="ru-RU" sz="1600" b="1">
            <a:solidFill>
              <a:schemeClr val="bg1"/>
            </a:solidFill>
            <a:effectLst>
              <a:outerShdw blurRad="38100" dist="38100" dir="2700000" algn="tl">
                <a:srgbClr val="000000">
                  <a:alpha val="43137"/>
                </a:srgbClr>
              </a:outerShdw>
            </a:effectLst>
          </a:endParaRPr>
        </a:p>
      </dgm:t>
    </dgm:pt>
    <dgm:pt modelId="{27A481EF-A701-44A1-959B-7C370159A859}">
      <dgm:prSet phldrT="[Текст]" custT="1"/>
      <dgm:spPr/>
      <dgm:t>
        <a:bodyPr/>
        <a:lstStyle/>
        <a:p>
          <a:r>
            <a:rPr lang="ru-RU" sz="1600" b="1" dirty="0" smtClean="0">
              <a:effectLst>
                <a:outerShdw blurRad="38100" dist="38100" dir="2700000" algn="tl">
                  <a:srgbClr val="000000">
                    <a:alpha val="43137"/>
                  </a:srgbClr>
                </a:outerShdw>
              </a:effectLst>
            </a:rPr>
            <a:t>План </a:t>
          </a:r>
          <a:r>
            <a:rPr lang="ru-RU" sz="1600" b="1" dirty="0" err="1" smtClean="0">
              <a:effectLst>
                <a:outerShdw blurRad="38100" dist="38100" dir="2700000" algn="tl">
                  <a:srgbClr val="000000">
                    <a:alpha val="43137"/>
                  </a:srgbClr>
                </a:outerShdw>
              </a:effectLst>
            </a:rPr>
            <a:t>функциони-рования</a:t>
          </a:r>
          <a:r>
            <a:rPr lang="ru-RU" sz="1600" b="1" dirty="0" smtClean="0">
              <a:effectLst>
                <a:outerShdw blurRad="38100" dist="38100" dir="2700000" algn="tl">
                  <a:srgbClr val="000000">
                    <a:alpha val="43137"/>
                  </a:srgbClr>
                </a:outerShdw>
              </a:effectLst>
            </a:rPr>
            <a:t> СУОТ</a:t>
          </a:r>
          <a:endParaRPr lang="ru-RU" sz="1600" b="1" dirty="0">
            <a:effectLst>
              <a:outerShdw blurRad="38100" dist="38100" dir="2700000" algn="tl">
                <a:srgbClr val="000000">
                  <a:alpha val="43137"/>
                </a:srgbClr>
              </a:outerShdw>
            </a:effectLst>
          </a:endParaRPr>
        </a:p>
      </dgm:t>
    </dgm:pt>
    <dgm:pt modelId="{C10E2CED-6D2F-4548-A3A9-C18974F13EA0}" type="parTrans" cxnId="{00CB468C-4E7B-4EE8-9A47-D2255861C20E}">
      <dgm:prSet/>
      <dgm:spPr/>
      <dgm:t>
        <a:bodyPr/>
        <a:lstStyle/>
        <a:p>
          <a:endParaRPr lang="ru-RU" sz="1600" b="1">
            <a:solidFill>
              <a:schemeClr val="bg1"/>
            </a:solidFill>
            <a:effectLst>
              <a:outerShdw blurRad="38100" dist="38100" dir="2700000" algn="tl">
                <a:srgbClr val="000000">
                  <a:alpha val="43137"/>
                </a:srgbClr>
              </a:outerShdw>
            </a:effectLst>
          </a:endParaRPr>
        </a:p>
      </dgm:t>
    </dgm:pt>
    <dgm:pt modelId="{12489F8B-379C-40A0-8C85-790746C45FF4}" type="sibTrans" cxnId="{00CB468C-4E7B-4EE8-9A47-D2255861C20E}">
      <dgm:prSet/>
      <dgm:spPr/>
      <dgm:t>
        <a:bodyPr/>
        <a:lstStyle/>
        <a:p>
          <a:endParaRPr lang="ru-RU" sz="1600" b="1">
            <a:solidFill>
              <a:schemeClr val="bg1"/>
            </a:solidFill>
            <a:effectLst>
              <a:outerShdw blurRad="38100" dist="38100" dir="2700000" algn="tl">
                <a:srgbClr val="000000">
                  <a:alpha val="43137"/>
                </a:srgbClr>
              </a:outerShdw>
            </a:effectLst>
          </a:endParaRPr>
        </a:p>
      </dgm:t>
    </dgm:pt>
    <dgm:pt modelId="{690B7F93-2665-45B9-BA56-DC8761F78F6C}">
      <dgm:prSet phldrT="[Текст]" custT="1"/>
      <dgm:spPr/>
      <dgm:t>
        <a:bodyPr/>
        <a:lstStyle/>
        <a:p>
          <a:r>
            <a:rPr lang="ru-RU" sz="1600" b="1" dirty="0" smtClean="0">
              <a:effectLst>
                <a:outerShdw blurRad="38100" dist="38100" dir="2700000" algn="tl">
                  <a:srgbClr val="000000">
                    <a:alpha val="43137"/>
                  </a:srgbClr>
                </a:outerShdw>
              </a:effectLst>
            </a:rPr>
            <a:t>Контроль за соблюдением требований охраны труда </a:t>
          </a:r>
          <a:endParaRPr lang="ru-RU" sz="1600" b="1" dirty="0">
            <a:effectLst>
              <a:outerShdw blurRad="38100" dist="38100" dir="2700000" algn="tl">
                <a:srgbClr val="000000">
                  <a:alpha val="43137"/>
                </a:srgbClr>
              </a:outerShdw>
            </a:effectLst>
          </a:endParaRPr>
        </a:p>
      </dgm:t>
    </dgm:pt>
    <dgm:pt modelId="{6730421D-B627-431A-8E60-FC0A8E453493}" type="parTrans" cxnId="{97147C58-7297-44B7-AD8A-0AC37CC9EB57}">
      <dgm:prSet/>
      <dgm:spPr/>
      <dgm:t>
        <a:bodyPr/>
        <a:lstStyle/>
        <a:p>
          <a:endParaRPr lang="ru-RU"/>
        </a:p>
      </dgm:t>
    </dgm:pt>
    <dgm:pt modelId="{F8B1948E-B848-49C6-9794-980970044933}" type="sibTrans" cxnId="{97147C58-7297-44B7-AD8A-0AC37CC9EB57}">
      <dgm:prSet/>
      <dgm:spPr/>
      <dgm:t>
        <a:bodyPr/>
        <a:lstStyle/>
        <a:p>
          <a:endParaRPr lang="ru-RU"/>
        </a:p>
      </dgm:t>
    </dgm:pt>
    <dgm:pt modelId="{66E504A6-B284-44B2-BDF3-0367B69FAFB7}" type="pres">
      <dgm:prSet presAssocID="{0F3A2134-E85A-4BC3-AA37-9CB430E68ABF}" presName="CompostProcess" presStyleCnt="0">
        <dgm:presLayoutVars>
          <dgm:dir/>
          <dgm:resizeHandles val="exact"/>
        </dgm:presLayoutVars>
      </dgm:prSet>
      <dgm:spPr/>
    </dgm:pt>
    <dgm:pt modelId="{50DDCE45-5C52-4C05-9EC0-EBC343AD64B2}" type="pres">
      <dgm:prSet presAssocID="{0F3A2134-E85A-4BC3-AA37-9CB430E68ABF}" presName="arrow" presStyleLbl="bgShp" presStyleIdx="0" presStyleCnt="1"/>
      <dgm:spPr/>
    </dgm:pt>
    <dgm:pt modelId="{6C449F79-8EC3-448E-BB2A-E1E2B128369C}" type="pres">
      <dgm:prSet presAssocID="{0F3A2134-E85A-4BC3-AA37-9CB430E68ABF}" presName="linearProcess" presStyleCnt="0"/>
      <dgm:spPr/>
    </dgm:pt>
    <dgm:pt modelId="{80D0B85F-F5E3-43C3-9F82-93B0EC563946}" type="pres">
      <dgm:prSet presAssocID="{B31F8F5B-77F7-496E-9020-49F8469EAD74}" presName="textNode" presStyleLbl="node1" presStyleIdx="0" presStyleCnt="5">
        <dgm:presLayoutVars>
          <dgm:bulletEnabled val="1"/>
        </dgm:presLayoutVars>
      </dgm:prSet>
      <dgm:spPr/>
      <dgm:t>
        <a:bodyPr/>
        <a:lstStyle/>
        <a:p>
          <a:endParaRPr lang="ru-RU"/>
        </a:p>
      </dgm:t>
    </dgm:pt>
    <dgm:pt modelId="{92D042A5-BFA4-4B2E-B7C1-C8DBF8FC0911}" type="pres">
      <dgm:prSet presAssocID="{FDCA3A0F-365B-44F4-9B3A-C4E46E42C858}" presName="sibTrans" presStyleCnt="0"/>
      <dgm:spPr/>
    </dgm:pt>
    <dgm:pt modelId="{5D0A5DAB-8718-4B14-97CC-25860691CF62}" type="pres">
      <dgm:prSet presAssocID="{B2ACBAC8-619D-4B66-8B55-CA2C1DF5ED45}" presName="textNode" presStyleLbl="node1" presStyleIdx="1" presStyleCnt="5">
        <dgm:presLayoutVars>
          <dgm:bulletEnabled val="1"/>
        </dgm:presLayoutVars>
      </dgm:prSet>
      <dgm:spPr/>
      <dgm:t>
        <a:bodyPr/>
        <a:lstStyle/>
        <a:p>
          <a:endParaRPr lang="ru-RU"/>
        </a:p>
      </dgm:t>
    </dgm:pt>
    <dgm:pt modelId="{947DA724-6322-4980-9A34-6166F1A3A0D4}" type="pres">
      <dgm:prSet presAssocID="{ED0E25F7-828A-4638-A27D-AE98BF91EC62}" presName="sibTrans" presStyleCnt="0"/>
      <dgm:spPr/>
    </dgm:pt>
    <dgm:pt modelId="{0AE7EDD2-2DD2-454B-9236-D649830AD9D9}" type="pres">
      <dgm:prSet presAssocID="{F0EE6593-707D-4599-B2AB-AF7C943E780F}" presName="textNode" presStyleLbl="node1" presStyleIdx="2" presStyleCnt="5">
        <dgm:presLayoutVars>
          <dgm:bulletEnabled val="1"/>
        </dgm:presLayoutVars>
      </dgm:prSet>
      <dgm:spPr/>
      <dgm:t>
        <a:bodyPr/>
        <a:lstStyle/>
        <a:p>
          <a:endParaRPr lang="ru-RU"/>
        </a:p>
      </dgm:t>
    </dgm:pt>
    <dgm:pt modelId="{284D75C5-E925-4599-929E-9DBE7CE5AA24}" type="pres">
      <dgm:prSet presAssocID="{E89CE839-0C10-4757-903E-B967AF32DEA4}" presName="sibTrans" presStyleCnt="0"/>
      <dgm:spPr/>
    </dgm:pt>
    <dgm:pt modelId="{71E1459B-6155-43BE-831A-1092DD22C482}" type="pres">
      <dgm:prSet presAssocID="{27A481EF-A701-44A1-959B-7C370159A859}" presName="textNode" presStyleLbl="node1" presStyleIdx="3" presStyleCnt="5">
        <dgm:presLayoutVars>
          <dgm:bulletEnabled val="1"/>
        </dgm:presLayoutVars>
      </dgm:prSet>
      <dgm:spPr/>
      <dgm:t>
        <a:bodyPr/>
        <a:lstStyle/>
        <a:p>
          <a:endParaRPr lang="ru-RU"/>
        </a:p>
      </dgm:t>
    </dgm:pt>
    <dgm:pt modelId="{C1C8DCE6-E02B-4599-A1F1-3AE4E64EC23C}" type="pres">
      <dgm:prSet presAssocID="{12489F8B-379C-40A0-8C85-790746C45FF4}" presName="sibTrans" presStyleCnt="0"/>
      <dgm:spPr/>
    </dgm:pt>
    <dgm:pt modelId="{22E909E2-32B6-4228-AB5C-418B8F420602}" type="pres">
      <dgm:prSet presAssocID="{690B7F93-2665-45B9-BA56-DC8761F78F6C}" presName="textNode" presStyleLbl="node1" presStyleIdx="4" presStyleCnt="5">
        <dgm:presLayoutVars>
          <dgm:bulletEnabled val="1"/>
        </dgm:presLayoutVars>
      </dgm:prSet>
      <dgm:spPr/>
      <dgm:t>
        <a:bodyPr/>
        <a:lstStyle/>
        <a:p>
          <a:endParaRPr lang="ru-RU"/>
        </a:p>
      </dgm:t>
    </dgm:pt>
  </dgm:ptLst>
  <dgm:cxnLst>
    <dgm:cxn modelId="{97147C58-7297-44B7-AD8A-0AC37CC9EB57}" srcId="{0F3A2134-E85A-4BC3-AA37-9CB430E68ABF}" destId="{690B7F93-2665-45B9-BA56-DC8761F78F6C}" srcOrd="4" destOrd="0" parTransId="{6730421D-B627-431A-8E60-FC0A8E453493}" sibTransId="{F8B1948E-B848-49C6-9794-980970044933}"/>
    <dgm:cxn modelId="{D77DB1F3-6EAF-4322-A1FF-0F3F9180B898}" type="presOf" srcId="{B2ACBAC8-619D-4B66-8B55-CA2C1DF5ED45}" destId="{5D0A5DAB-8718-4B14-97CC-25860691CF62}" srcOrd="0" destOrd="0" presId="urn:microsoft.com/office/officeart/2005/8/layout/hProcess9"/>
    <dgm:cxn modelId="{B5FABAB3-26AF-4D90-9F69-7949069A4BCF}" type="presOf" srcId="{F0EE6593-707D-4599-B2AB-AF7C943E780F}" destId="{0AE7EDD2-2DD2-454B-9236-D649830AD9D9}" srcOrd="0" destOrd="0" presId="urn:microsoft.com/office/officeart/2005/8/layout/hProcess9"/>
    <dgm:cxn modelId="{170DE966-0FB6-4D76-90D9-FD421E90406A}" type="presOf" srcId="{0F3A2134-E85A-4BC3-AA37-9CB430E68ABF}" destId="{66E504A6-B284-44B2-BDF3-0367B69FAFB7}" srcOrd="0" destOrd="0" presId="urn:microsoft.com/office/officeart/2005/8/layout/hProcess9"/>
    <dgm:cxn modelId="{95D2C800-8AD3-4329-94A7-756E62D4CC71}" srcId="{0F3A2134-E85A-4BC3-AA37-9CB430E68ABF}" destId="{F0EE6593-707D-4599-B2AB-AF7C943E780F}" srcOrd="2" destOrd="0" parTransId="{EC24DC93-3DB0-4282-9983-BCB90B0F0473}" sibTransId="{E89CE839-0C10-4757-903E-B967AF32DEA4}"/>
    <dgm:cxn modelId="{9574CC82-F31F-4455-BBCD-7D920E93F061}" srcId="{0F3A2134-E85A-4BC3-AA37-9CB430E68ABF}" destId="{B2ACBAC8-619D-4B66-8B55-CA2C1DF5ED45}" srcOrd="1" destOrd="0" parTransId="{F0C719C3-EB82-4873-81F7-20CB91EE3D5C}" sibTransId="{ED0E25F7-828A-4638-A27D-AE98BF91EC62}"/>
    <dgm:cxn modelId="{3C067B05-99E8-4C7F-BC44-10E77AB3EAD5}" type="presOf" srcId="{690B7F93-2665-45B9-BA56-DC8761F78F6C}" destId="{22E909E2-32B6-4228-AB5C-418B8F420602}" srcOrd="0" destOrd="0" presId="urn:microsoft.com/office/officeart/2005/8/layout/hProcess9"/>
    <dgm:cxn modelId="{F4A80B03-68D3-4BA1-A552-993537725305}" srcId="{0F3A2134-E85A-4BC3-AA37-9CB430E68ABF}" destId="{B31F8F5B-77F7-496E-9020-49F8469EAD74}" srcOrd="0" destOrd="0" parTransId="{ED1BCD6C-90B4-45CD-BC1F-5CD0A7A7E9BD}" sibTransId="{FDCA3A0F-365B-44F4-9B3A-C4E46E42C858}"/>
    <dgm:cxn modelId="{00CB468C-4E7B-4EE8-9A47-D2255861C20E}" srcId="{0F3A2134-E85A-4BC3-AA37-9CB430E68ABF}" destId="{27A481EF-A701-44A1-959B-7C370159A859}" srcOrd="3" destOrd="0" parTransId="{C10E2CED-6D2F-4548-A3A9-C18974F13EA0}" sibTransId="{12489F8B-379C-40A0-8C85-790746C45FF4}"/>
    <dgm:cxn modelId="{EAF833F7-31EC-4B32-9B34-358B616B91D8}" type="presOf" srcId="{27A481EF-A701-44A1-959B-7C370159A859}" destId="{71E1459B-6155-43BE-831A-1092DD22C482}" srcOrd="0" destOrd="0" presId="urn:microsoft.com/office/officeart/2005/8/layout/hProcess9"/>
    <dgm:cxn modelId="{D9B93268-D084-40D6-9A94-8020A24FFD80}" type="presOf" srcId="{B31F8F5B-77F7-496E-9020-49F8469EAD74}" destId="{80D0B85F-F5E3-43C3-9F82-93B0EC563946}" srcOrd="0" destOrd="0" presId="urn:microsoft.com/office/officeart/2005/8/layout/hProcess9"/>
    <dgm:cxn modelId="{0A7D255B-088A-4557-BC21-BCEF217F9C4F}" type="presParOf" srcId="{66E504A6-B284-44B2-BDF3-0367B69FAFB7}" destId="{50DDCE45-5C52-4C05-9EC0-EBC343AD64B2}" srcOrd="0" destOrd="0" presId="urn:microsoft.com/office/officeart/2005/8/layout/hProcess9"/>
    <dgm:cxn modelId="{744F7544-C68D-4F60-87A7-8D5999B19E2B}" type="presParOf" srcId="{66E504A6-B284-44B2-BDF3-0367B69FAFB7}" destId="{6C449F79-8EC3-448E-BB2A-E1E2B128369C}" srcOrd="1" destOrd="0" presId="urn:microsoft.com/office/officeart/2005/8/layout/hProcess9"/>
    <dgm:cxn modelId="{68E22E61-6C36-4AEC-979F-C016DD35A210}" type="presParOf" srcId="{6C449F79-8EC3-448E-BB2A-E1E2B128369C}" destId="{80D0B85F-F5E3-43C3-9F82-93B0EC563946}" srcOrd="0" destOrd="0" presId="urn:microsoft.com/office/officeart/2005/8/layout/hProcess9"/>
    <dgm:cxn modelId="{F2C895BF-4453-4689-A0C3-38AE390B21C3}" type="presParOf" srcId="{6C449F79-8EC3-448E-BB2A-E1E2B128369C}" destId="{92D042A5-BFA4-4B2E-B7C1-C8DBF8FC0911}" srcOrd="1" destOrd="0" presId="urn:microsoft.com/office/officeart/2005/8/layout/hProcess9"/>
    <dgm:cxn modelId="{13E61C27-6BC2-4D30-AE5C-F76008CFF343}" type="presParOf" srcId="{6C449F79-8EC3-448E-BB2A-E1E2B128369C}" destId="{5D0A5DAB-8718-4B14-97CC-25860691CF62}" srcOrd="2" destOrd="0" presId="urn:microsoft.com/office/officeart/2005/8/layout/hProcess9"/>
    <dgm:cxn modelId="{59354D06-2784-4296-BE21-D17D28C7F2ED}" type="presParOf" srcId="{6C449F79-8EC3-448E-BB2A-E1E2B128369C}" destId="{947DA724-6322-4980-9A34-6166F1A3A0D4}" srcOrd="3" destOrd="0" presId="urn:microsoft.com/office/officeart/2005/8/layout/hProcess9"/>
    <dgm:cxn modelId="{F47063DC-F241-4B6C-BA90-8DB919424145}" type="presParOf" srcId="{6C449F79-8EC3-448E-BB2A-E1E2B128369C}" destId="{0AE7EDD2-2DD2-454B-9236-D649830AD9D9}" srcOrd="4" destOrd="0" presId="urn:microsoft.com/office/officeart/2005/8/layout/hProcess9"/>
    <dgm:cxn modelId="{ABBA6F88-0794-4B09-97AD-F05474640818}" type="presParOf" srcId="{6C449F79-8EC3-448E-BB2A-E1E2B128369C}" destId="{284D75C5-E925-4599-929E-9DBE7CE5AA24}" srcOrd="5" destOrd="0" presId="urn:microsoft.com/office/officeart/2005/8/layout/hProcess9"/>
    <dgm:cxn modelId="{76CBA10F-F957-4824-A022-8774EAD321B5}" type="presParOf" srcId="{6C449F79-8EC3-448E-BB2A-E1E2B128369C}" destId="{71E1459B-6155-43BE-831A-1092DD22C482}" srcOrd="6" destOrd="0" presId="urn:microsoft.com/office/officeart/2005/8/layout/hProcess9"/>
    <dgm:cxn modelId="{7755E14A-BF98-420E-BDC1-B14AF20851C5}" type="presParOf" srcId="{6C449F79-8EC3-448E-BB2A-E1E2B128369C}" destId="{C1C8DCE6-E02B-4599-A1F1-3AE4E64EC23C}" srcOrd="7" destOrd="0" presId="urn:microsoft.com/office/officeart/2005/8/layout/hProcess9"/>
    <dgm:cxn modelId="{EC6C1B5A-32A1-4399-84C8-21E956C44300}" type="presParOf" srcId="{6C449F79-8EC3-448E-BB2A-E1E2B128369C}" destId="{22E909E2-32B6-4228-AB5C-418B8F420602}" srcOrd="8"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7208F7E-E2B7-4034-B9AB-D62ED7E71DEE}" type="doc">
      <dgm:prSet loTypeId="urn:microsoft.com/office/officeart/2005/8/layout/lProcess3" loCatId="process" qsTypeId="urn:microsoft.com/office/officeart/2005/8/quickstyle/simple1" qsCatId="simple" csTypeId="urn:microsoft.com/office/officeart/2005/8/colors/colorful2" csCatId="colorful" phldr="1"/>
      <dgm:spPr/>
      <dgm:t>
        <a:bodyPr/>
        <a:lstStyle/>
        <a:p>
          <a:endParaRPr lang="ru-RU"/>
        </a:p>
      </dgm:t>
    </dgm:pt>
    <dgm:pt modelId="{3BB763B2-10E8-42F6-9673-FF9C605A330C}">
      <dgm:prSet/>
      <dgm:spPr/>
      <dgm:t>
        <a:bodyPr/>
        <a:lstStyle/>
        <a:p>
          <a:pPr rtl="0"/>
          <a:r>
            <a:rPr lang="ru-RU" dirty="0" smtClean="0"/>
            <a:t>Трудовой кодекс Российской Федерации от 30 декабря 2001 г. N 197-ФЗ (ТК РФ) (с изменениями и дополнениями)</a:t>
          </a:r>
          <a:endParaRPr lang="ru-RU" dirty="0"/>
        </a:p>
      </dgm:t>
    </dgm:pt>
    <dgm:pt modelId="{4B768938-EE56-4B2A-964E-B2FA5D1D4FDE}" type="parTrans" cxnId="{E5A7D3A2-CD3B-4DDA-8191-1D63CD75CECA}">
      <dgm:prSet/>
      <dgm:spPr/>
      <dgm:t>
        <a:bodyPr/>
        <a:lstStyle/>
        <a:p>
          <a:endParaRPr lang="ru-RU"/>
        </a:p>
      </dgm:t>
    </dgm:pt>
    <dgm:pt modelId="{E204EAD0-B90D-45FD-B7E2-852782604A4D}" type="sibTrans" cxnId="{E5A7D3A2-CD3B-4DDA-8191-1D63CD75CECA}">
      <dgm:prSet/>
      <dgm:spPr/>
      <dgm:t>
        <a:bodyPr/>
        <a:lstStyle/>
        <a:p>
          <a:endParaRPr lang="ru-RU"/>
        </a:p>
      </dgm:t>
    </dgm:pt>
    <dgm:pt modelId="{74EE7551-1EB9-4368-AD50-E18765DF849F}">
      <dgm:prSet/>
      <dgm:spPr/>
      <dgm:t>
        <a:bodyPr/>
        <a:lstStyle/>
        <a:p>
          <a:pPr rtl="0"/>
          <a:r>
            <a:rPr lang="ru-RU" dirty="0" smtClean="0"/>
            <a:t>Приказ Министерства труда и социальной защиты РФ от 24 июня 2014 г. N 412н"Об утверждении Типового положения о комитете (комиссии) по охране труда"</a:t>
          </a:r>
          <a:endParaRPr lang="ru-RU" dirty="0"/>
        </a:p>
      </dgm:t>
    </dgm:pt>
    <dgm:pt modelId="{7AA63D67-7599-44B9-A0AB-13D465E8B500}" type="parTrans" cxnId="{3704E89F-ACDB-4725-A2D4-126312367C50}">
      <dgm:prSet/>
      <dgm:spPr/>
      <dgm:t>
        <a:bodyPr/>
        <a:lstStyle/>
        <a:p>
          <a:endParaRPr lang="ru-RU"/>
        </a:p>
      </dgm:t>
    </dgm:pt>
    <dgm:pt modelId="{5EFE470C-BE1C-4A46-825F-45F569591429}" type="sibTrans" cxnId="{3704E89F-ACDB-4725-A2D4-126312367C50}">
      <dgm:prSet/>
      <dgm:spPr/>
      <dgm:t>
        <a:bodyPr/>
        <a:lstStyle/>
        <a:p>
          <a:endParaRPr lang="ru-RU"/>
        </a:p>
      </dgm:t>
    </dgm:pt>
    <dgm:pt modelId="{EB597059-CA67-4574-B999-429DA61E0FC9}">
      <dgm:prSet custT="1"/>
      <dgm:spPr/>
      <dgm:t>
        <a:bodyPr/>
        <a:lstStyle/>
        <a:p>
          <a:pPr rtl="0"/>
          <a:r>
            <a:rPr lang="ru-RU" sz="2400" b="1" dirty="0" smtClean="0"/>
            <a:t>Статья 218. Комитеты (комиссии) по охране труда</a:t>
          </a:r>
          <a:endParaRPr lang="ru-RU" sz="2400" b="1" dirty="0"/>
        </a:p>
      </dgm:t>
    </dgm:pt>
    <dgm:pt modelId="{E0E34888-465B-4199-A63C-06A32F282CF9}" type="parTrans" cxnId="{C9EEF060-265D-41E3-B7D7-C38EA603E712}">
      <dgm:prSet/>
      <dgm:spPr/>
      <dgm:t>
        <a:bodyPr/>
        <a:lstStyle/>
        <a:p>
          <a:endParaRPr lang="ru-RU"/>
        </a:p>
      </dgm:t>
    </dgm:pt>
    <dgm:pt modelId="{1C44F7F0-3257-42AE-BA17-4637857F1376}" type="sibTrans" cxnId="{C9EEF060-265D-41E3-B7D7-C38EA603E712}">
      <dgm:prSet/>
      <dgm:spPr/>
      <dgm:t>
        <a:bodyPr/>
        <a:lstStyle/>
        <a:p>
          <a:endParaRPr lang="ru-RU"/>
        </a:p>
      </dgm:t>
    </dgm:pt>
    <dgm:pt modelId="{C8955A47-5501-4A2E-B412-CAAA0B12961F}">
      <dgm:prSet custT="1"/>
      <dgm:spPr/>
      <dgm:t>
        <a:bodyPr/>
        <a:lstStyle/>
        <a:p>
          <a:pPr rtl="0"/>
          <a:r>
            <a:rPr lang="ru-RU" sz="1400" b="1" dirty="0" smtClean="0"/>
            <a:t>На основе Положения приказом (распоряжением) работодателя с учетом мнения выборного органа первичной профсоюзной организации утверждается положение о комитете (комиссии) по охране труда (далее - Комитет) с учетом специфики деятельности работодателя.</a:t>
          </a:r>
          <a:endParaRPr lang="ru-RU" sz="1400" b="1" dirty="0"/>
        </a:p>
      </dgm:t>
    </dgm:pt>
    <dgm:pt modelId="{0152AC39-1AA4-4FCC-8BAB-820E04C56085}" type="parTrans" cxnId="{B480109F-58F6-4CEE-8DBB-2C058087BD7F}">
      <dgm:prSet/>
      <dgm:spPr/>
      <dgm:t>
        <a:bodyPr/>
        <a:lstStyle/>
        <a:p>
          <a:endParaRPr lang="ru-RU"/>
        </a:p>
      </dgm:t>
    </dgm:pt>
    <dgm:pt modelId="{1813F2BF-9A6B-4497-9DA4-A608AA94068C}" type="sibTrans" cxnId="{B480109F-58F6-4CEE-8DBB-2C058087BD7F}">
      <dgm:prSet/>
      <dgm:spPr/>
      <dgm:t>
        <a:bodyPr/>
        <a:lstStyle/>
        <a:p>
          <a:endParaRPr lang="ru-RU"/>
        </a:p>
      </dgm:t>
    </dgm:pt>
    <dgm:pt modelId="{02A76661-4973-4736-BE8B-ED7BF9E054B0}" type="pres">
      <dgm:prSet presAssocID="{F7208F7E-E2B7-4034-B9AB-D62ED7E71DEE}" presName="Name0" presStyleCnt="0">
        <dgm:presLayoutVars>
          <dgm:chPref val="3"/>
          <dgm:dir/>
          <dgm:animLvl val="lvl"/>
          <dgm:resizeHandles/>
        </dgm:presLayoutVars>
      </dgm:prSet>
      <dgm:spPr/>
      <dgm:t>
        <a:bodyPr/>
        <a:lstStyle/>
        <a:p>
          <a:endParaRPr lang="ru-RU"/>
        </a:p>
      </dgm:t>
    </dgm:pt>
    <dgm:pt modelId="{0D305B1A-A499-4297-AC25-F5ED03E4E19F}" type="pres">
      <dgm:prSet presAssocID="{3BB763B2-10E8-42F6-9673-FF9C605A330C}" presName="horFlow" presStyleCnt="0"/>
      <dgm:spPr/>
    </dgm:pt>
    <dgm:pt modelId="{40ECA896-4964-4E43-83F3-402C476D2C51}" type="pres">
      <dgm:prSet presAssocID="{3BB763B2-10E8-42F6-9673-FF9C605A330C}" presName="bigChev" presStyleLbl="node1" presStyleIdx="0" presStyleCnt="2"/>
      <dgm:spPr/>
      <dgm:t>
        <a:bodyPr/>
        <a:lstStyle/>
        <a:p>
          <a:endParaRPr lang="ru-RU"/>
        </a:p>
      </dgm:t>
    </dgm:pt>
    <dgm:pt modelId="{7DDA0943-0D06-4955-82BB-48225470D6DA}" type="pres">
      <dgm:prSet presAssocID="{E0E34888-465B-4199-A63C-06A32F282CF9}" presName="parTrans" presStyleCnt="0"/>
      <dgm:spPr/>
    </dgm:pt>
    <dgm:pt modelId="{170C1670-5F87-4E01-8D8B-BDDEABD46C19}" type="pres">
      <dgm:prSet presAssocID="{EB597059-CA67-4574-B999-429DA61E0FC9}" presName="node" presStyleLbl="alignAccFollowNode1" presStyleIdx="0" presStyleCnt="2" custScaleX="116697" custScaleY="112917">
        <dgm:presLayoutVars>
          <dgm:bulletEnabled val="1"/>
        </dgm:presLayoutVars>
      </dgm:prSet>
      <dgm:spPr/>
      <dgm:t>
        <a:bodyPr/>
        <a:lstStyle/>
        <a:p>
          <a:endParaRPr lang="ru-RU"/>
        </a:p>
      </dgm:t>
    </dgm:pt>
    <dgm:pt modelId="{41B0832C-B97B-44F2-B8AE-3C0DD1C57530}" type="pres">
      <dgm:prSet presAssocID="{3BB763B2-10E8-42F6-9673-FF9C605A330C}" presName="vSp" presStyleCnt="0"/>
      <dgm:spPr/>
    </dgm:pt>
    <dgm:pt modelId="{1A3B033D-D87B-48D7-A8B7-CCD66D7DCD7C}" type="pres">
      <dgm:prSet presAssocID="{74EE7551-1EB9-4368-AD50-E18765DF849F}" presName="horFlow" presStyleCnt="0"/>
      <dgm:spPr/>
    </dgm:pt>
    <dgm:pt modelId="{3D7B7798-413F-46CE-A020-67C97C78B2A8}" type="pres">
      <dgm:prSet presAssocID="{74EE7551-1EB9-4368-AD50-E18765DF849F}" presName="bigChev" presStyleLbl="node1" presStyleIdx="1" presStyleCnt="2"/>
      <dgm:spPr/>
      <dgm:t>
        <a:bodyPr/>
        <a:lstStyle/>
        <a:p>
          <a:endParaRPr lang="ru-RU"/>
        </a:p>
      </dgm:t>
    </dgm:pt>
    <dgm:pt modelId="{33FEC1F5-8902-4B37-B8A4-CA199F350BB0}" type="pres">
      <dgm:prSet presAssocID="{0152AC39-1AA4-4FCC-8BAB-820E04C56085}" presName="parTrans" presStyleCnt="0"/>
      <dgm:spPr/>
    </dgm:pt>
    <dgm:pt modelId="{08D9AD6B-D226-4271-9264-91FCEDF4B5DB}" type="pres">
      <dgm:prSet presAssocID="{C8955A47-5501-4A2E-B412-CAAA0B12961F}" presName="node" presStyleLbl="alignAccFollowNode1" presStyleIdx="1" presStyleCnt="2" custScaleX="118555" custScaleY="120938">
        <dgm:presLayoutVars>
          <dgm:bulletEnabled val="1"/>
        </dgm:presLayoutVars>
      </dgm:prSet>
      <dgm:spPr/>
      <dgm:t>
        <a:bodyPr/>
        <a:lstStyle/>
        <a:p>
          <a:endParaRPr lang="ru-RU"/>
        </a:p>
      </dgm:t>
    </dgm:pt>
  </dgm:ptLst>
  <dgm:cxnLst>
    <dgm:cxn modelId="{E3373672-F7DA-4423-A54E-6A4CA8946EBE}" type="presOf" srcId="{EB597059-CA67-4574-B999-429DA61E0FC9}" destId="{170C1670-5F87-4E01-8D8B-BDDEABD46C19}" srcOrd="0" destOrd="0" presId="urn:microsoft.com/office/officeart/2005/8/layout/lProcess3"/>
    <dgm:cxn modelId="{3704E89F-ACDB-4725-A2D4-126312367C50}" srcId="{F7208F7E-E2B7-4034-B9AB-D62ED7E71DEE}" destId="{74EE7551-1EB9-4368-AD50-E18765DF849F}" srcOrd="1" destOrd="0" parTransId="{7AA63D67-7599-44B9-A0AB-13D465E8B500}" sibTransId="{5EFE470C-BE1C-4A46-825F-45F569591429}"/>
    <dgm:cxn modelId="{8108ACBB-494D-4F77-9058-6468E8631384}" type="presOf" srcId="{74EE7551-1EB9-4368-AD50-E18765DF849F}" destId="{3D7B7798-413F-46CE-A020-67C97C78B2A8}" srcOrd="0" destOrd="0" presId="urn:microsoft.com/office/officeart/2005/8/layout/lProcess3"/>
    <dgm:cxn modelId="{4A692F3D-1302-4FB8-ABA2-43949720421C}" type="presOf" srcId="{F7208F7E-E2B7-4034-B9AB-D62ED7E71DEE}" destId="{02A76661-4973-4736-BE8B-ED7BF9E054B0}" srcOrd="0" destOrd="0" presId="urn:microsoft.com/office/officeart/2005/8/layout/lProcess3"/>
    <dgm:cxn modelId="{FD7E0E8F-7764-44B2-83A5-925DEDCB79DB}" type="presOf" srcId="{3BB763B2-10E8-42F6-9673-FF9C605A330C}" destId="{40ECA896-4964-4E43-83F3-402C476D2C51}" srcOrd="0" destOrd="0" presId="urn:microsoft.com/office/officeart/2005/8/layout/lProcess3"/>
    <dgm:cxn modelId="{B480109F-58F6-4CEE-8DBB-2C058087BD7F}" srcId="{74EE7551-1EB9-4368-AD50-E18765DF849F}" destId="{C8955A47-5501-4A2E-B412-CAAA0B12961F}" srcOrd="0" destOrd="0" parTransId="{0152AC39-1AA4-4FCC-8BAB-820E04C56085}" sibTransId="{1813F2BF-9A6B-4497-9DA4-A608AA94068C}"/>
    <dgm:cxn modelId="{B74FD25A-DC6F-47FE-9679-E2F5138CD6CD}" type="presOf" srcId="{C8955A47-5501-4A2E-B412-CAAA0B12961F}" destId="{08D9AD6B-D226-4271-9264-91FCEDF4B5DB}" srcOrd="0" destOrd="0" presId="urn:microsoft.com/office/officeart/2005/8/layout/lProcess3"/>
    <dgm:cxn modelId="{C9EEF060-265D-41E3-B7D7-C38EA603E712}" srcId="{3BB763B2-10E8-42F6-9673-FF9C605A330C}" destId="{EB597059-CA67-4574-B999-429DA61E0FC9}" srcOrd="0" destOrd="0" parTransId="{E0E34888-465B-4199-A63C-06A32F282CF9}" sibTransId="{1C44F7F0-3257-42AE-BA17-4637857F1376}"/>
    <dgm:cxn modelId="{E5A7D3A2-CD3B-4DDA-8191-1D63CD75CECA}" srcId="{F7208F7E-E2B7-4034-B9AB-D62ED7E71DEE}" destId="{3BB763B2-10E8-42F6-9673-FF9C605A330C}" srcOrd="0" destOrd="0" parTransId="{4B768938-EE56-4B2A-964E-B2FA5D1D4FDE}" sibTransId="{E204EAD0-B90D-45FD-B7E2-852782604A4D}"/>
    <dgm:cxn modelId="{505EAC42-C13B-4C3C-B8A2-DB2F2900D943}" type="presParOf" srcId="{02A76661-4973-4736-BE8B-ED7BF9E054B0}" destId="{0D305B1A-A499-4297-AC25-F5ED03E4E19F}" srcOrd="0" destOrd="0" presId="urn:microsoft.com/office/officeart/2005/8/layout/lProcess3"/>
    <dgm:cxn modelId="{FD6EB761-03BF-4D6B-BC2A-ECDE05740992}" type="presParOf" srcId="{0D305B1A-A499-4297-AC25-F5ED03E4E19F}" destId="{40ECA896-4964-4E43-83F3-402C476D2C51}" srcOrd="0" destOrd="0" presId="urn:microsoft.com/office/officeart/2005/8/layout/lProcess3"/>
    <dgm:cxn modelId="{86D5738D-5143-4DF4-9D95-CF1C0E707912}" type="presParOf" srcId="{0D305B1A-A499-4297-AC25-F5ED03E4E19F}" destId="{7DDA0943-0D06-4955-82BB-48225470D6DA}" srcOrd="1" destOrd="0" presId="urn:microsoft.com/office/officeart/2005/8/layout/lProcess3"/>
    <dgm:cxn modelId="{670A35D5-9BBF-4A95-9299-C2AA90614E5F}" type="presParOf" srcId="{0D305B1A-A499-4297-AC25-F5ED03E4E19F}" destId="{170C1670-5F87-4E01-8D8B-BDDEABD46C19}" srcOrd="2" destOrd="0" presId="urn:microsoft.com/office/officeart/2005/8/layout/lProcess3"/>
    <dgm:cxn modelId="{C80C7D69-8D3E-4AD8-9609-B670C48311B9}" type="presParOf" srcId="{02A76661-4973-4736-BE8B-ED7BF9E054B0}" destId="{41B0832C-B97B-44F2-B8AE-3C0DD1C57530}" srcOrd="1" destOrd="0" presId="urn:microsoft.com/office/officeart/2005/8/layout/lProcess3"/>
    <dgm:cxn modelId="{5B10EEAF-FAB2-46E6-9750-E7B5CE40A159}" type="presParOf" srcId="{02A76661-4973-4736-BE8B-ED7BF9E054B0}" destId="{1A3B033D-D87B-48D7-A8B7-CCD66D7DCD7C}" srcOrd="2" destOrd="0" presId="urn:microsoft.com/office/officeart/2005/8/layout/lProcess3"/>
    <dgm:cxn modelId="{6C547360-E341-48E5-AE4B-0F3A10A6866D}" type="presParOf" srcId="{1A3B033D-D87B-48D7-A8B7-CCD66D7DCD7C}" destId="{3D7B7798-413F-46CE-A020-67C97C78B2A8}" srcOrd="0" destOrd="0" presId="urn:microsoft.com/office/officeart/2005/8/layout/lProcess3"/>
    <dgm:cxn modelId="{5AEDD7D3-7950-46A8-8FBD-B467210A66B8}" type="presParOf" srcId="{1A3B033D-D87B-48D7-A8B7-CCD66D7DCD7C}" destId="{33FEC1F5-8902-4B37-B8A4-CA199F350BB0}" srcOrd="1" destOrd="0" presId="urn:microsoft.com/office/officeart/2005/8/layout/lProcess3"/>
    <dgm:cxn modelId="{8C026CCB-AE4E-4E0B-856F-A4597718ACF0}" type="presParOf" srcId="{1A3B033D-D87B-48D7-A8B7-CCD66D7DCD7C}" destId="{08D9AD6B-D226-4271-9264-91FCEDF4B5DB}" srcOrd="2" destOrd="0" presId="urn:microsoft.com/office/officeart/2005/8/layout/l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B5CE6D9-9818-4815-A1DA-6FCE2F8784F8}" type="doc">
      <dgm:prSet loTypeId="urn:microsoft.com/office/officeart/2005/8/layout/radial5" loCatId="relationship" qsTypeId="urn:microsoft.com/office/officeart/2005/8/quickstyle/simple5" qsCatId="simple" csTypeId="urn:microsoft.com/office/officeart/2005/8/colors/colorful2" csCatId="colorful" phldr="1"/>
      <dgm:spPr/>
      <dgm:t>
        <a:bodyPr/>
        <a:lstStyle/>
        <a:p>
          <a:endParaRPr lang="ru-RU"/>
        </a:p>
      </dgm:t>
    </dgm:pt>
    <dgm:pt modelId="{71333428-6CFC-4EA4-95E9-AD8CE85B1F36}">
      <dgm:prSet phldrT="[Текст]"/>
      <dgm:spPr/>
      <dgm:t>
        <a:bodyPr/>
        <a:lstStyle/>
        <a:p>
          <a:r>
            <a:rPr lang="ru-RU" dirty="0" smtClean="0"/>
            <a:t>измерения вредных и опасных факторов</a:t>
          </a:r>
          <a:endParaRPr lang="ru-RU" dirty="0"/>
        </a:p>
      </dgm:t>
    </dgm:pt>
    <dgm:pt modelId="{4C07DBC7-7F27-4D38-841D-E41EE473716A}" type="parTrans" cxnId="{DB5B8CFE-C325-4864-8987-603446EAB6F3}">
      <dgm:prSet/>
      <dgm:spPr/>
      <dgm:t>
        <a:bodyPr/>
        <a:lstStyle/>
        <a:p>
          <a:endParaRPr lang="ru-RU"/>
        </a:p>
      </dgm:t>
    </dgm:pt>
    <dgm:pt modelId="{AB12489D-9874-46C1-9CCA-ADE2F3E9E311}" type="sibTrans" cxnId="{DB5B8CFE-C325-4864-8987-603446EAB6F3}">
      <dgm:prSet/>
      <dgm:spPr/>
      <dgm:t>
        <a:bodyPr/>
        <a:lstStyle/>
        <a:p>
          <a:endParaRPr lang="ru-RU"/>
        </a:p>
      </dgm:t>
    </dgm:pt>
    <dgm:pt modelId="{CD254311-FD98-42F3-860B-59F77B7CDDD3}">
      <dgm:prSet phldrT="[Текст]" custT="1"/>
      <dgm:spPr/>
      <dgm:t>
        <a:bodyPr/>
        <a:lstStyle/>
        <a:p>
          <a:r>
            <a:rPr lang="ru-RU" sz="1800" dirty="0" smtClean="0"/>
            <a:t>штатный </a:t>
          </a:r>
          <a:r>
            <a:rPr lang="ru-RU" sz="1800" dirty="0" err="1" smtClean="0"/>
            <a:t>производствен-ный</a:t>
          </a:r>
          <a:r>
            <a:rPr lang="ru-RU" sz="1800" dirty="0" smtClean="0"/>
            <a:t> (</a:t>
          </a:r>
          <a:r>
            <a:rPr lang="ru-RU" sz="1800" dirty="0" err="1" smtClean="0"/>
            <a:t>технологичес</a:t>
          </a:r>
          <a:r>
            <a:rPr lang="ru-RU" sz="1800" dirty="0" smtClean="0"/>
            <a:t>-кий) процесс</a:t>
          </a:r>
          <a:endParaRPr lang="ru-RU" sz="1800" dirty="0"/>
        </a:p>
      </dgm:t>
    </dgm:pt>
    <dgm:pt modelId="{715C550F-A776-4278-8B9F-4B318AC38B63}" type="parTrans" cxnId="{96752611-5521-45AD-B30A-AA847F9B272E}">
      <dgm:prSet/>
      <dgm:spPr/>
      <dgm:t>
        <a:bodyPr/>
        <a:lstStyle/>
        <a:p>
          <a:endParaRPr lang="ru-RU"/>
        </a:p>
      </dgm:t>
    </dgm:pt>
    <dgm:pt modelId="{12B7B1F2-EE39-482A-AA13-6C35CB178D05}" type="sibTrans" cxnId="{96752611-5521-45AD-B30A-AA847F9B272E}">
      <dgm:prSet/>
      <dgm:spPr/>
      <dgm:t>
        <a:bodyPr/>
        <a:lstStyle/>
        <a:p>
          <a:endParaRPr lang="ru-RU"/>
        </a:p>
      </dgm:t>
    </dgm:pt>
    <dgm:pt modelId="{8E0F6359-81FA-4C11-8724-9199D1F96923}">
      <dgm:prSet phldrT="[Текст]" custT="1"/>
      <dgm:spPr/>
      <dgm:t>
        <a:bodyPr/>
        <a:lstStyle/>
        <a:p>
          <a:r>
            <a:rPr lang="ru-RU" sz="1800" dirty="0" smtClean="0"/>
            <a:t>штатная деятельность</a:t>
          </a:r>
          <a:endParaRPr lang="ru-RU" sz="1800" dirty="0"/>
        </a:p>
      </dgm:t>
    </dgm:pt>
    <dgm:pt modelId="{12804F1D-1BDB-4306-8B48-A7C618269741}" type="parTrans" cxnId="{B1AA3EAD-9E24-4B32-AE8D-02CFF455A72D}">
      <dgm:prSet/>
      <dgm:spPr/>
      <dgm:t>
        <a:bodyPr/>
        <a:lstStyle/>
        <a:p>
          <a:endParaRPr lang="ru-RU"/>
        </a:p>
      </dgm:t>
    </dgm:pt>
    <dgm:pt modelId="{2A977AC9-2CDF-4DE1-B69D-304CB7BE83B9}" type="sibTrans" cxnId="{B1AA3EAD-9E24-4B32-AE8D-02CFF455A72D}">
      <dgm:prSet/>
      <dgm:spPr/>
      <dgm:t>
        <a:bodyPr/>
        <a:lstStyle/>
        <a:p>
          <a:endParaRPr lang="ru-RU"/>
        </a:p>
      </dgm:t>
    </dgm:pt>
    <dgm:pt modelId="{0CC0D50D-0395-403E-ABA5-DB0005286399}">
      <dgm:prSet phldrT="[Текст]" custT="1"/>
      <dgm:spPr/>
      <dgm:t>
        <a:bodyPr/>
        <a:lstStyle/>
        <a:p>
          <a:r>
            <a:rPr lang="ru-RU" sz="1800" dirty="0" smtClean="0"/>
            <a:t>с учетом </a:t>
          </a:r>
          <a:r>
            <a:rPr lang="ru-RU" sz="1800" dirty="0" err="1" smtClean="0"/>
            <a:t>производствен-ного</a:t>
          </a:r>
          <a:r>
            <a:rPr lang="ru-RU" sz="1800" dirty="0" smtClean="0"/>
            <a:t> оборудования, материалов и сырья</a:t>
          </a:r>
          <a:endParaRPr lang="ru-RU" sz="1800" dirty="0"/>
        </a:p>
      </dgm:t>
    </dgm:pt>
    <dgm:pt modelId="{80FFFA3A-66A9-4B4F-A86E-9D2FB360A555}" type="parTrans" cxnId="{73F04281-8EE7-4C91-8E22-5A343EC2DA3D}">
      <dgm:prSet/>
      <dgm:spPr/>
      <dgm:t>
        <a:bodyPr/>
        <a:lstStyle/>
        <a:p>
          <a:endParaRPr lang="ru-RU"/>
        </a:p>
      </dgm:t>
    </dgm:pt>
    <dgm:pt modelId="{F780AE1A-9941-47C9-A79F-FF1C6E4F1C9A}" type="sibTrans" cxnId="{73F04281-8EE7-4C91-8E22-5A343EC2DA3D}">
      <dgm:prSet/>
      <dgm:spPr/>
      <dgm:t>
        <a:bodyPr/>
        <a:lstStyle/>
        <a:p>
          <a:endParaRPr lang="ru-RU"/>
        </a:p>
      </dgm:t>
    </dgm:pt>
    <dgm:pt modelId="{4DB17E33-A45D-4386-AAB6-BECFD5E0EB85}" type="pres">
      <dgm:prSet presAssocID="{0B5CE6D9-9818-4815-A1DA-6FCE2F8784F8}" presName="Name0" presStyleCnt="0">
        <dgm:presLayoutVars>
          <dgm:chMax val="1"/>
          <dgm:dir/>
          <dgm:animLvl val="ctr"/>
          <dgm:resizeHandles val="exact"/>
        </dgm:presLayoutVars>
      </dgm:prSet>
      <dgm:spPr/>
      <dgm:t>
        <a:bodyPr/>
        <a:lstStyle/>
        <a:p>
          <a:endParaRPr lang="ru-RU"/>
        </a:p>
      </dgm:t>
    </dgm:pt>
    <dgm:pt modelId="{574FD968-DC49-4F76-89E5-DC6347C30FA8}" type="pres">
      <dgm:prSet presAssocID="{71333428-6CFC-4EA4-95E9-AD8CE85B1F36}" presName="centerShape" presStyleLbl="node0" presStyleIdx="0" presStyleCnt="1" custScaleX="166202" custScaleY="165100" custLinFactNeighborX="23" custLinFactNeighborY="9096"/>
      <dgm:spPr/>
      <dgm:t>
        <a:bodyPr/>
        <a:lstStyle/>
        <a:p>
          <a:endParaRPr lang="ru-RU"/>
        </a:p>
      </dgm:t>
    </dgm:pt>
    <dgm:pt modelId="{023BCF98-10EB-4D78-93D8-22FB7ADD9F42}" type="pres">
      <dgm:prSet presAssocID="{715C550F-A776-4278-8B9F-4B318AC38B63}" presName="parTrans" presStyleLbl="sibTrans2D1" presStyleIdx="0" presStyleCnt="3"/>
      <dgm:spPr/>
      <dgm:t>
        <a:bodyPr/>
        <a:lstStyle/>
        <a:p>
          <a:endParaRPr lang="ru-RU"/>
        </a:p>
      </dgm:t>
    </dgm:pt>
    <dgm:pt modelId="{44DA44D1-1E77-457B-A379-23EC333A2C48}" type="pres">
      <dgm:prSet presAssocID="{715C550F-A776-4278-8B9F-4B318AC38B63}" presName="connectorText" presStyleLbl="sibTrans2D1" presStyleIdx="0" presStyleCnt="3"/>
      <dgm:spPr/>
      <dgm:t>
        <a:bodyPr/>
        <a:lstStyle/>
        <a:p>
          <a:endParaRPr lang="ru-RU"/>
        </a:p>
      </dgm:t>
    </dgm:pt>
    <dgm:pt modelId="{657D7E59-381B-4C87-A645-013158B5B2CE}" type="pres">
      <dgm:prSet presAssocID="{CD254311-FD98-42F3-860B-59F77B7CDDD3}" presName="node" presStyleLbl="node1" presStyleIdx="0" presStyleCnt="3" custScaleX="134962" custScaleY="134962">
        <dgm:presLayoutVars>
          <dgm:bulletEnabled val="1"/>
        </dgm:presLayoutVars>
      </dgm:prSet>
      <dgm:spPr/>
      <dgm:t>
        <a:bodyPr/>
        <a:lstStyle/>
        <a:p>
          <a:endParaRPr lang="ru-RU"/>
        </a:p>
      </dgm:t>
    </dgm:pt>
    <dgm:pt modelId="{7DB0EC0E-026E-4FDA-ACF5-50E0233819F2}" type="pres">
      <dgm:prSet presAssocID="{12804F1D-1BDB-4306-8B48-A7C618269741}" presName="parTrans" presStyleLbl="sibTrans2D1" presStyleIdx="1" presStyleCnt="3"/>
      <dgm:spPr/>
      <dgm:t>
        <a:bodyPr/>
        <a:lstStyle/>
        <a:p>
          <a:endParaRPr lang="ru-RU"/>
        </a:p>
      </dgm:t>
    </dgm:pt>
    <dgm:pt modelId="{9C351349-C65D-4747-99C4-7FAD4190C340}" type="pres">
      <dgm:prSet presAssocID="{12804F1D-1BDB-4306-8B48-A7C618269741}" presName="connectorText" presStyleLbl="sibTrans2D1" presStyleIdx="1" presStyleCnt="3"/>
      <dgm:spPr/>
      <dgm:t>
        <a:bodyPr/>
        <a:lstStyle/>
        <a:p>
          <a:endParaRPr lang="ru-RU"/>
        </a:p>
      </dgm:t>
    </dgm:pt>
    <dgm:pt modelId="{4CA606E3-F55E-48AD-A0A4-3EF8B29730BF}" type="pres">
      <dgm:prSet presAssocID="{8E0F6359-81FA-4C11-8724-9199D1F96923}" presName="node" presStyleLbl="node1" presStyleIdx="1" presStyleCnt="3" custScaleX="132346" custScaleY="132346" custRadScaleRad="123759" custRadScaleInc="-29281">
        <dgm:presLayoutVars>
          <dgm:bulletEnabled val="1"/>
        </dgm:presLayoutVars>
      </dgm:prSet>
      <dgm:spPr/>
      <dgm:t>
        <a:bodyPr/>
        <a:lstStyle/>
        <a:p>
          <a:endParaRPr lang="ru-RU"/>
        </a:p>
      </dgm:t>
    </dgm:pt>
    <dgm:pt modelId="{802FC2D3-2C7F-4F3A-B31A-78E5B26C2B03}" type="pres">
      <dgm:prSet presAssocID="{80FFFA3A-66A9-4B4F-A86E-9D2FB360A555}" presName="parTrans" presStyleLbl="sibTrans2D1" presStyleIdx="2" presStyleCnt="3"/>
      <dgm:spPr/>
      <dgm:t>
        <a:bodyPr/>
        <a:lstStyle/>
        <a:p>
          <a:endParaRPr lang="ru-RU"/>
        </a:p>
      </dgm:t>
    </dgm:pt>
    <dgm:pt modelId="{ED615D20-E157-4884-BCF3-CECA2FD2FB0B}" type="pres">
      <dgm:prSet presAssocID="{80FFFA3A-66A9-4B4F-A86E-9D2FB360A555}" presName="connectorText" presStyleLbl="sibTrans2D1" presStyleIdx="2" presStyleCnt="3"/>
      <dgm:spPr/>
      <dgm:t>
        <a:bodyPr/>
        <a:lstStyle/>
        <a:p>
          <a:endParaRPr lang="ru-RU"/>
        </a:p>
      </dgm:t>
    </dgm:pt>
    <dgm:pt modelId="{4DD8D24F-447E-4F61-82D3-2C8FC47C3A5B}" type="pres">
      <dgm:prSet presAssocID="{0CC0D50D-0395-403E-ABA5-DB0005286399}" presName="node" presStyleLbl="node1" presStyleIdx="2" presStyleCnt="3" custScaleX="134414" custScaleY="134414" custRadScaleRad="126816" custRadScaleInc="29218">
        <dgm:presLayoutVars>
          <dgm:bulletEnabled val="1"/>
        </dgm:presLayoutVars>
      </dgm:prSet>
      <dgm:spPr/>
      <dgm:t>
        <a:bodyPr/>
        <a:lstStyle/>
        <a:p>
          <a:endParaRPr lang="ru-RU"/>
        </a:p>
      </dgm:t>
    </dgm:pt>
  </dgm:ptLst>
  <dgm:cxnLst>
    <dgm:cxn modelId="{B1AA3EAD-9E24-4B32-AE8D-02CFF455A72D}" srcId="{71333428-6CFC-4EA4-95E9-AD8CE85B1F36}" destId="{8E0F6359-81FA-4C11-8724-9199D1F96923}" srcOrd="1" destOrd="0" parTransId="{12804F1D-1BDB-4306-8B48-A7C618269741}" sibTransId="{2A977AC9-2CDF-4DE1-B69D-304CB7BE83B9}"/>
    <dgm:cxn modelId="{88159F4E-73A7-4C0A-8327-185391A96C51}" type="presOf" srcId="{80FFFA3A-66A9-4B4F-A86E-9D2FB360A555}" destId="{ED615D20-E157-4884-BCF3-CECA2FD2FB0B}" srcOrd="1" destOrd="0" presId="urn:microsoft.com/office/officeart/2005/8/layout/radial5"/>
    <dgm:cxn modelId="{473B564E-3D74-42D9-AA7E-4C4C9409985D}" type="presOf" srcId="{715C550F-A776-4278-8B9F-4B318AC38B63}" destId="{023BCF98-10EB-4D78-93D8-22FB7ADD9F42}" srcOrd="0" destOrd="0" presId="urn:microsoft.com/office/officeart/2005/8/layout/radial5"/>
    <dgm:cxn modelId="{DB5B8CFE-C325-4864-8987-603446EAB6F3}" srcId="{0B5CE6D9-9818-4815-A1DA-6FCE2F8784F8}" destId="{71333428-6CFC-4EA4-95E9-AD8CE85B1F36}" srcOrd="0" destOrd="0" parTransId="{4C07DBC7-7F27-4D38-841D-E41EE473716A}" sibTransId="{AB12489D-9874-46C1-9CCA-ADE2F3E9E311}"/>
    <dgm:cxn modelId="{99BE44B0-D5AE-4F35-9D91-A88E0E9D339C}" type="presOf" srcId="{8E0F6359-81FA-4C11-8724-9199D1F96923}" destId="{4CA606E3-F55E-48AD-A0A4-3EF8B29730BF}" srcOrd="0" destOrd="0" presId="urn:microsoft.com/office/officeart/2005/8/layout/radial5"/>
    <dgm:cxn modelId="{35F68BCC-8C54-4B7C-BF1B-DF0EC0BC70E2}" type="presOf" srcId="{80FFFA3A-66A9-4B4F-A86E-9D2FB360A555}" destId="{802FC2D3-2C7F-4F3A-B31A-78E5B26C2B03}" srcOrd="0" destOrd="0" presId="urn:microsoft.com/office/officeart/2005/8/layout/radial5"/>
    <dgm:cxn modelId="{DDBBE31C-5519-4F70-BA3C-DF31EC4234BC}" type="presOf" srcId="{0B5CE6D9-9818-4815-A1DA-6FCE2F8784F8}" destId="{4DB17E33-A45D-4386-AAB6-BECFD5E0EB85}" srcOrd="0" destOrd="0" presId="urn:microsoft.com/office/officeart/2005/8/layout/radial5"/>
    <dgm:cxn modelId="{7B2442D7-F6B9-4630-9791-BA45D48E9842}" type="presOf" srcId="{71333428-6CFC-4EA4-95E9-AD8CE85B1F36}" destId="{574FD968-DC49-4F76-89E5-DC6347C30FA8}" srcOrd="0" destOrd="0" presId="urn:microsoft.com/office/officeart/2005/8/layout/radial5"/>
    <dgm:cxn modelId="{E6FADBE0-88DF-4FA4-A526-452A91AD0089}" type="presOf" srcId="{12804F1D-1BDB-4306-8B48-A7C618269741}" destId="{9C351349-C65D-4747-99C4-7FAD4190C340}" srcOrd="1" destOrd="0" presId="urn:microsoft.com/office/officeart/2005/8/layout/radial5"/>
    <dgm:cxn modelId="{A9533B59-5237-46A0-9EFD-6F0BF5ACE139}" type="presOf" srcId="{0CC0D50D-0395-403E-ABA5-DB0005286399}" destId="{4DD8D24F-447E-4F61-82D3-2C8FC47C3A5B}" srcOrd="0" destOrd="0" presId="urn:microsoft.com/office/officeart/2005/8/layout/radial5"/>
    <dgm:cxn modelId="{96752611-5521-45AD-B30A-AA847F9B272E}" srcId="{71333428-6CFC-4EA4-95E9-AD8CE85B1F36}" destId="{CD254311-FD98-42F3-860B-59F77B7CDDD3}" srcOrd="0" destOrd="0" parTransId="{715C550F-A776-4278-8B9F-4B318AC38B63}" sibTransId="{12B7B1F2-EE39-482A-AA13-6C35CB178D05}"/>
    <dgm:cxn modelId="{73F04281-8EE7-4C91-8E22-5A343EC2DA3D}" srcId="{71333428-6CFC-4EA4-95E9-AD8CE85B1F36}" destId="{0CC0D50D-0395-403E-ABA5-DB0005286399}" srcOrd="2" destOrd="0" parTransId="{80FFFA3A-66A9-4B4F-A86E-9D2FB360A555}" sibTransId="{F780AE1A-9941-47C9-A79F-FF1C6E4F1C9A}"/>
    <dgm:cxn modelId="{ECAFE55C-59EF-4272-8445-790635D5F523}" type="presOf" srcId="{12804F1D-1BDB-4306-8B48-A7C618269741}" destId="{7DB0EC0E-026E-4FDA-ACF5-50E0233819F2}" srcOrd="0" destOrd="0" presId="urn:microsoft.com/office/officeart/2005/8/layout/radial5"/>
    <dgm:cxn modelId="{E7FF31BE-A392-4583-A584-AA3083ECC873}" type="presOf" srcId="{715C550F-A776-4278-8B9F-4B318AC38B63}" destId="{44DA44D1-1E77-457B-A379-23EC333A2C48}" srcOrd="1" destOrd="0" presId="urn:microsoft.com/office/officeart/2005/8/layout/radial5"/>
    <dgm:cxn modelId="{D1EE8527-5C8D-455A-9D0C-B8CACC8C5088}" type="presOf" srcId="{CD254311-FD98-42F3-860B-59F77B7CDDD3}" destId="{657D7E59-381B-4C87-A645-013158B5B2CE}" srcOrd="0" destOrd="0" presId="urn:microsoft.com/office/officeart/2005/8/layout/radial5"/>
    <dgm:cxn modelId="{BCCF4FC8-A0C2-4FE5-9B65-C0F312088D60}" type="presParOf" srcId="{4DB17E33-A45D-4386-AAB6-BECFD5E0EB85}" destId="{574FD968-DC49-4F76-89E5-DC6347C30FA8}" srcOrd="0" destOrd="0" presId="urn:microsoft.com/office/officeart/2005/8/layout/radial5"/>
    <dgm:cxn modelId="{CBE537B5-C887-4D8E-A565-2D62DAEFA2C7}" type="presParOf" srcId="{4DB17E33-A45D-4386-AAB6-BECFD5E0EB85}" destId="{023BCF98-10EB-4D78-93D8-22FB7ADD9F42}" srcOrd="1" destOrd="0" presId="urn:microsoft.com/office/officeart/2005/8/layout/radial5"/>
    <dgm:cxn modelId="{C17534F9-20C6-4A30-9BE0-479749938B9F}" type="presParOf" srcId="{023BCF98-10EB-4D78-93D8-22FB7ADD9F42}" destId="{44DA44D1-1E77-457B-A379-23EC333A2C48}" srcOrd="0" destOrd="0" presId="urn:microsoft.com/office/officeart/2005/8/layout/radial5"/>
    <dgm:cxn modelId="{70939BE3-5682-45CE-B71A-C3CE8E894297}" type="presParOf" srcId="{4DB17E33-A45D-4386-AAB6-BECFD5E0EB85}" destId="{657D7E59-381B-4C87-A645-013158B5B2CE}" srcOrd="2" destOrd="0" presId="urn:microsoft.com/office/officeart/2005/8/layout/radial5"/>
    <dgm:cxn modelId="{6A6A8E37-3CFA-45CF-B20E-63A25CA7A879}" type="presParOf" srcId="{4DB17E33-A45D-4386-AAB6-BECFD5E0EB85}" destId="{7DB0EC0E-026E-4FDA-ACF5-50E0233819F2}" srcOrd="3" destOrd="0" presId="urn:microsoft.com/office/officeart/2005/8/layout/radial5"/>
    <dgm:cxn modelId="{1A0F48CE-494C-4895-81B3-2951A225DCF0}" type="presParOf" srcId="{7DB0EC0E-026E-4FDA-ACF5-50E0233819F2}" destId="{9C351349-C65D-4747-99C4-7FAD4190C340}" srcOrd="0" destOrd="0" presId="urn:microsoft.com/office/officeart/2005/8/layout/radial5"/>
    <dgm:cxn modelId="{FD90E980-3302-42F8-B3CB-9CC10E155D2A}" type="presParOf" srcId="{4DB17E33-A45D-4386-AAB6-BECFD5E0EB85}" destId="{4CA606E3-F55E-48AD-A0A4-3EF8B29730BF}" srcOrd="4" destOrd="0" presId="urn:microsoft.com/office/officeart/2005/8/layout/radial5"/>
    <dgm:cxn modelId="{CCD18D22-55D7-4611-9A39-5A45AF562871}" type="presParOf" srcId="{4DB17E33-A45D-4386-AAB6-BECFD5E0EB85}" destId="{802FC2D3-2C7F-4F3A-B31A-78E5B26C2B03}" srcOrd="5" destOrd="0" presId="urn:microsoft.com/office/officeart/2005/8/layout/radial5"/>
    <dgm:cxn modelId="{42BDCB80-69F0-4E80-863E-8CDCF8B3D1F3}" type="presParOf" srcId="{802FC2D3-2C7F-4F3A-B31A-78E5B26C2B03}" destId="{ED615D20-E157-4884-BCF3-CECA2FD2FB0B}" srcOrd="0" destOrd="0" presId="urn:microsoft.com/office/officeart/2005/8/layout/radial5"/>
    <dgm:cxn modelId="{12DC489C-D3D0-4101-B16A-FD1B70249B1A}" type="presParOf" srcId="{4DB17E33-A45D-4386-AAB6-BECFD5E0EB85}" destId="{4DD8D24F-447E-4F61-82D3-2C8FC47C3A5B}" srcOrd="6" destOrd="0" presId="urn:microsoft.com/office/officeart/2005/8/layout/radial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2D5C56BB-824F-4183-8A4F-6A15EDAD14DE}" type="doc">
      <dgm:prSet loTypeId="urn:microsoft.com/office/officeart/2005/8/layout/funnel1" loCatId="relationship" qsTypeId="urn:microsoft.com/office/officeart/2005/8/quickstyle/simple3" qsCatId="simple" csTypeId="urn:microsoft.com/office/officeart/2005/8/colors/colorful1" csCatId="colorful" phldr="1"/>
      <dgm:spPr/>
      <dgm:t>
        <a:bodyPr/>
        <a:lstStyle/>
        <a:p>
          <a:endParaRPr lang="ru-RU"/>
        </a:p>
      </dgm:t>
    </dgm:pt>
    <dgm:pt modelId="{C39C7B4B-1528-4DB7-BE0E-03EFD7D0EE88}">
      <dgm:prSet phldrT="[Текст]" custT="1"/>
      <dgm:spPr/>
      <dgm:t>
        <a:bodyPr/>
        <a:lstStyle/>
        <a:p>
          <a:r>
            <a:rPr lang="ru-RU" sz="1200" b="1" dirty="0" smtClean="0"/>
            <a:t>Статья 92 ТК. Сокращенная продолжительность рабочего времени</a:t>
          </a:r>
          <a:endParaRPr lang="ru-RU" sz="1200" b="1" dirty="0"/>
        </a:p>
      </dgm:t>
      <dgm:extLst>
        <a:ext uri="{E40237B7-FDA0-4F09-8148-C483321AD2D9}">
          <dgm14:cNvPr xmlns:dgm14="http://schemas.microsoft.com/office/drawing/2010/diagram" id="0" name="">
            <a:hlinkClick xmlns:r="http://schemas.openxmlformats.org/officeDocument/2006/relationships" r:id="rId1" action="ppaction://hlinksldjump"/>
          </dgm14:cNvPr>
        </a:ext>
      </dgm:extLst>
    </dgm:pt>
    <dgm:pt modelId="{2C36F0A0-80A0-4838-9001-7CA19B52C48A}" type="parTrans" cxnId="{82BF2277-6743-472E-9F46-89877E0E1470}">
      <dgm:prSet/>
      <dgm:spPr/>
      <dgm:t>
        <a:bodyPr/>
        <a:lstStyle/>
        <a:p>
          <a:endParaRPr lang="ru-RU"/>
        </a:p>
      </dgm:t>
    </dgm:pt>
    <dgm:pt modelId="{8025EDD6-7E5E-41F3-B033-AB1D43F1CCE1}" type="sibTrans" cxnId="{82BF2277-6743-472E-9F46-89877E0E1470}">
      <dgm:prSet/>
      <dgm:spPr/>
      <dgm:t>
        <a:bodyPr/>
        <a:lstStyle/>
        <a:p>
          <a:endParaRPr lang="ru-RU"/>
        </a:p>
      </dgm:t>
    </dgm:pt>
    <dgm:pt modelId="{CDFCC49C-79DE-4951-8DFE-C8806AAC23ED}">
      <dgm:prSet phldrT="[Текст]" custT="1"/>
      <dgm:spPr/>
      <dgm:t>
        <a:bodyPr/>
        <a:lstStyle/>
        <a:p>
          <a:r>
            <a:rPr lang="ru-RU" sz="1100" b="1" smtClean="0">
              <a:latin typeface="+mj-lt"/>
              <a:ea typeface="+mn-ea"/>
              <a:cs typeface="Arial" pitchFamily="34" charset="0"/>
            </a:rPr>
            <a:t>Статья 117 ТК. Ежегодный дополнительный оплачиваемый отпуск работникам, занятым на работах с вредными и (или) опасными условиями труда</a:t>
          </a:r>
          <a:endParaRPr lang="ru-RU" sz="1100" dirty="0">
            <a:latin typeface="+mj-lt"/>
          </a:endParaRPr>
        </a:p>
      </dgm:t>
      <dgm:extLst>
        <a:ext uri="{E40237B7-FDA0-4F09-8148-C483321AD2D9}">
          <dgm14:cNvPr xmlns:dgm14="http://schemas.microsoft.com/office/drawing/2010/diagram" id="0" name="">
            <a:hlinkClick xmlns:r="http://schemas.openxmlformats.org/officeDocument/2006/relationships" r:id="rId2" action="ppaction://hlinksldjump"/>
          </dgm14:cNvPr>
        </a:ext>
      </dgm:extLst>
    </dgm:pt>
    <dgm:pt modelId="{DDABA658-D388-42AE-9C0F-15ED67EF909C}" type="parTrans" cxnId="{B47CE4CB-CD22-42A9-A1B5-03B62D2680B7}">
      <dgm:prSet/>
      <dgm:spPr/>
      <dgm:t>
        <a:bodyPr/>
        <a:lstStyle/>
        <a:p>
          <a:endParaRPr lang="ru-RU"/>
        </a:p>
      </dgm:t>
    </dgm:pt>
    <dgm:pt modelId="{667C8A77-2783-4423-9CE6-995FDA80296B}" type="sibTrans" cxnId="{B47CE4CB-CD22-42A9-A1B5-03B62D2680B7}">
      <dgm:prSet/>
      <dgm:spPr/>
      <dgm:t>
        <a:bodyPr/>
        <a:lstStyle/>
        <a:p>
          <a:endParaRPr lang="ru-RU"/>
        </a:p>
      </dgm:t>
    </dgm:pt>
    <dgm:pt modelId="{CC509B0D-77F2-4389-BE9C-F84E6F4272CB}">
      <dgm:prSet phldrT="[Текст]" custT="1"/>
      <dgm:spPr/>
      <dgm:t>
        <a:bodyPr/>
        <a:lstStyle/>
        <a:p>
          <a:r>
            <a:rPr lang="ru-RU" sz="1200" b="1" dirty="0" smtClean="0"/>
            <a:t>Статья 147 ТК. Оплата труда работников, занятых на работах с вредными и (или) опасными условиями труда</a:t>
          </a:r>
          <a:endParaRPr lang="ru-RU" sz="1200" b="1" dirty="0"/>
        </a:p>
      </dgm:t>
      <dgm:extLst>
        <a:ext uri="{E40237B7-FDA0-4F09-8148-C483321AD2D9}">
          <dgm14:cNvPr xmlns:dgm14="http://schemas.microsoft.com/office/drawing/2010/diagram" id="0" name="">
            <a:hlinkClick xmlns:r="http://schemas.openxmlformats.org/officeDocument/2006/relationships" r:id="rId1" action="ppaction://hlinksldjump"/>
          </dgm14:cNvPr>
        </a:ext>
      </dgm:extLst>
    </dgm:pt>
    <dgm:pt modelId="{ABBBFFFB-B7BA-4626-8E72-3FDC72F23328}" type="parTrans" cxnId="{BB2F78A8-6060-4F1C-A8B3-43853D8E37D7}">
      <dgm:prSet/>
      <dgm:spPr/>
      <dgm:t>
        <a:bodyPr/>
        <a:lstStyle/>
        <a:p>
          <a:endParaRPr lang="ru-RU"/>
        </a:p>
      </dgm:t>
    </dgm:pt>
    <dgm:pt modelId="{971C7A69-5DD0-42F9-A158-A8E5FD8E6CB5}" type="sibTrans" cxnId="{BB2F78A8-6060-4F1C-A8B3-43853D8E37D7}">
      <dgm:prSet/>
      <dgm:spPr/>
      <dgm:t>
        <a:bodyPr/>
        <a:lstStyle/>
        <a:p>
          <a:endParaRPr lang="ru-RU"/>
        </a:p>
      </dgm:t>
    </dgm:pt>
    <dgm:pt modelId="{5BA74B4C-FEB2-4BC4-A240-426A17D0057C}">
      <dgm:prSet phldrT="[Текст]" custT="1"/>
      <dgm:spPr/>
      <dgm:t>
        <a:bodyPr/>
        <a:lstStyle/>
        <a:p>
          <a:r>
            <a:rPr lang="ru-RU" sz="1800" b="1" smtClean="0">
              <a:latin typeface="Helios"/>
            </a:rPr>
            <a:t>ГАРАНТИИ И КОМПЕНСАЦИИ РАБОТНИКАМ</a:t>
          </a:r>
          <a:endParaRPr lang="ru-RU" sz="1800" b="1" dirty="0"/>
        </a:p>
      </dgm:t>
    </dgm:pt>
    <dgm:pt modelId="{5611796A-D490-437A-8DA1-48E7EFC053DE}" type="parTrans" cxnId="{0048F7DF-9F1B-485C-887D-3CE42882E8F8}">
      <dgm:prSet/>
      <dgm:spPr/>
      <dgm:t>
        <a:bodyPr/>
        <a:lstStyle/>
        <a:p>
          <a:endParaRPr lang="ru-RU"/>
        </a:p>
      </dgm:t>
    </dgm:pt>
    <dgm:pt modelId="{713830C9-B0B9-4A98-8B1E-071B136AF614}" type="sibTrans" cxnId="{0048F7DF-9F1B-485C-887D-3CE42882E8F8}">
      <dgm:prSet/>
      <dgm:spPr/>
      <dgm:t>
        <a:bodyPr/>
        <a:lstStyle/>
        <a:p>
          <a:endParaRPr lang="ru-RU"/>
        </a:p>
      </dgm:t>
    </dgm:pt>
    <dgm:pt modelId="{BC33A064-DA29-4D7C-B5E1-39DC77FAD106}" type="pres">
      <dgm:prSet presAssocID="{2D5C56BB-824F-4183-8A4F-6A15EDAD14DE}" presName="Name0" presStyleCnt="0">
        <dgm:presLayoutVars>
          <dgm:chMax val="4"/>
          <dgm:resizeHandles val="exact"/>
        </dgm:presLayoutVars>
      </dgm:prSet>
      <dgm:spPr/>
      <dgm:t>
        <a:bodyPr/>
        <a:lstStyle/>
        <a:p>
          <a:endParaRPr lang="ru-RU"/>
        </a:p>
      </dgm:t>
    </dgm:pt>
    <dgm:pt modelId="{5B023ECF-9847-44F8-913D-7044CA5F69C7}" type="pres">
      <dgm:prSet presAssocID="{2D5C56BB-824F-4183-8A4F-6A15EDAD14DE}" presName="ellipse" presStyleLbl="trBgShp" presStyleIdx="0" presStyleCnt="1"/>
      <dgm:spPr/>
      <dgm:t>
        <a:bodyPr/>
        <a:lstStyle/>
        <a:p>
          <a:endParaRPr lang="ru-RU"/>
        </a:p>
      </dgm:t>
    </dgm:pt>
    <dgm:pt modelId="{E527E71D-58D8-4438-A3FA-0A588B789C5D}" type="pres">
      <dgm:prSet presAssocID="{2D5C56BB-824F-4183-8A4F-6A15EDAD14DE}" presName="arrow1" presStyleLbl="fgShp" presStyleIdx="0" presStyleCnt="1"/>
      <dgm:spPr/>
      <dgm:t>
        <a:bodyPr/>
        <a:lstStyle/>
        <a:p>
          <a:endParaRPr lang="ru-RU"/>
        </a:p>
      </dgm:t>
    </dgm:pt>
    <dgm:pt modelId="{F7CDDA07-EAC3-46BE-B059-C4DAC9F2781C}" type="pres">
      <dgm:prSet presAssocID="{2D5C56BB-824F-4183-8A4F-6A15EDAD14DE}" presName="rectangle" presStyleLbl="revTx" presStyleIdx="0" presStyleCnt="1" custScaleX="216376" custLinFactNeighborY="22149">
        <dgm:presLayoutVars>
          <dgm:bulletEnabled val="1"/>
        </dgm:presLayoutVars>
      </dgm:prSet>
      <dgm:spPr/>
      <dgm:t>
        <a:bodyPr/>
        <a:lstStyle/>
        <a:p>
          <a:endParaRPr lang="ru-RU"/>
        </a:p>
      </dgm:t>
    </dgm:pt>
    <dgm:pt modelId="{D7AEFEB6-605A-4FDB-856E-55D0831E82E6}" type="pres">
      <dgm:prSet presAssocID="{CDFCC49C-79DE-4951-8DFE-C8806AAC23ED}" presName="item1" presStyleLbl="node1" presStyleIdx="0" presStyleCnt="3" custScaleX="155547" custScaleY="155547" custLinFactNeighborX="-10444" custLinFactNeighborY="-13101">
        <dgm:presLayoutVars>
          <dgm:bulletEnabled val="1"/>
        </dgm:presLayoutVars>
      </dgm:prSet>
      <dgm:spPr/>
      <dgm:t>
        <a:bodyPr/>
        <a:lstStyle/>
        <a:p>
          <a:endParaRPr lang="ru-RU"/>
        </a:p>
      </dgm:t>
    </dgm:pt>
    <dgm:pt modelId="{DCD33AF0-C76C-4E41-A025-EE210FD278A3}" type="pres">
      <dgm:prSet presAssocID="{CC509B0D-77F2-4389-BE9C-F84E6F4272CB}" presName="item2" presStyleLbl="node1" presStyleIdx="1" presStyleCnt="3" custScaleX="149308" custScaleY="140349" custLinFactX="52736" custLinFactNeighborX="100000" custLinFactNeighborY="-30531">
        <dgm:presLayoutVars>
          <dgm:bulletEnabled val="1"/>
        </dgm:presLayoutVars>
      </dgm:prSet>
      <dgm:spPr/>
      <dgm:t>
        <a:bodyPr/>
        <a:lstStyle/>
        <a:p>
          <a:endParaRPr lang="ru-RU"/>
        </a:p>
      </dgm:t>
    </dgm:pt>
    <dgm:pt modelId="{0AC33493-FEF9-47FD-BC67-7686D66850F7}" type="pres">
      <dgm:prSet presAssocID="{5BA74B4C-FEB2-4BC4-A240-426A17D0057C}" presName="item3" presStyleLbl="node1" presStyleIdx="2" presStyleCnt="3" custScaleX="155367" custScaleY="148562" custLinFactX="-27477" custLinFactNeighborX="-100000" custLinFactNeighborY="-19218">
        <dgm:presLayoutVars>
          <dgm:bulletEnabled val="1"/>
        </dgm:presLayoutVars>
      </dgm:prSet>
      <dgm:spPr/>
      <dgm:t>
        <a:bodyPr/>
        <a:lstStyle/>
        <a:p>
          <a:endParaRPr lang="ru-RU"/>
        </a:p>
      </dgm:t>
    </dgm:pt>
    <dgm:pt modelId="{1E44C500-56A6-4FB0-8143-C6675F7F57B1}" type="pres">
      <dgm:prSet presAssocID="{2D5C56BB-824F-4183-8A4F-6A15EDAD14DE}" presName="funnel" presStyleLbl="trAlignAcc1" presStyleIdx="0" presStyleCnt="1" custScaleX="138190" custScaleY="142857" custLinFactNeighborX="0" custLinFactNeighborY="-12004"/>
      <dgm:spPr/>
      <dgm:t>
        <a:bodyPr/>
        <a:lstStyle/>
        <a:p>
          <a:endParaRPr lang="ru-RU"/>
        </a:p>
      </dgm:t>
    </dgm:pt>
  </dgm:ptLst>
  <dgm:cxnLst>
    <dgm:cxn modelId="{628AD5B3-E534-4E3E-9EAA-0E97EC10F4DF}" type="presOf" srcId="{5BA74B4C-FEB2-4BC4-A240-426A17D0057C}" destId="{F7CDDA07-EAC3-46BE-B059-C4DAC9F2781C}" srcOrd="0" destOrd="0" presId="urn:microsoft.com/office/officeart/2005/8/layout/funnel1"/>
    <dgm:cxn modelId="{C877EFC4-B2CD-49EB-99BF-F1BD853DD1DF}" type="presOf" srcId="{CDFCC49C-79DE-4951-8DFE-C8806AAC23ED}" destId="{DCD33AF0-C76C-4E41-A025-EE210FD278A3}" srcOrd="0" destOrd="0" presId="urn:microsoft.com/office/officeart/2005/8/layout/funnel1"/>
    <dgm:cxn modelId="{0048F7DF-9F1B-485C-887D-3CE42882E8F8}" srcId="{2D5C56BB-824F-4183-8A4F-6A15EDAD14DE}" destId="{5BA74B4C-FEB2-4BC4-A240-426A17D0057C}" srcOrd="3" destOrd="0" parTransId="{5611796A-D490-437A-8DA1-48E7EFC053DE}" sibTransId="{713830C9-B0B9-4A98-8B1E-071B136AF614}"/>
    <dgm:cxn modelId="{0B655392-5C7F-40EA-A45C-014C9FC78B1F}" type="presOf" srcId="{CC509B0D-77F2-4389-BE9C-F84E6F4272CB}" destId="{D7AEFEB6-605A-4FDB-856E-55D0831E82E6}" srcOrd="0" destOrd="0" presId="urn:microsoft.com/office/officeart/2005/8/layout/funnel1"/>
    <dgm:cxn modelId="{82BF2277-6743-472E-9F46-89877E0E1470}" srcId="{2D5C56BB-824F-4183-8A4F-6A15EDAD14DE}" destId="{C39C7B4B-1528-4DB7-BE0E-03EFD7D0EE88}" srcOrd="0" destOrd="0" parTransId="{2C36F0A0-80A0-4838-9001-7CA19B52C48A}" sibTransId="{8025EDD6-7E5E-41F3-B033-AB1D43F1CCE1}"/>
    <dgm:cxn modelId="{BB2F78A8-6060-4F1C-A8B3-43853D8E37D7}" srcId="{2D5C56BB-824F-4183-8A4F-6A15EDAD14DE}" destId="{CC509B0D-77F2-4389-BE9C-F84E6F4272CB}" srcOrd="2" destOrd="0" parTransId="{ABBBFFFB-B7BA-4626-8E72-3FDC72F23328}" sibTransId="{971C7A69-5DD0-42F9-A158-A8E5FD8E6CB5}"/>
    <dgm:cxn modelId="{ECB6F84F-0A5D-4138-BA50-1EF475B0966A}" type="presOf" srcId="{2D5C56BB-824F-4183-8A4F-6A15EDAD14DE}" destId="{BC33A064-DA29-4D7C-B5E1-39DC77FAD106}" srcOrd="0" destOrd="0" presId="urn:microsoft.com/office/officeart/2005/8/layout/funnel1"/>
    <dgm:cxn modelId="{1000962B-6DCD-4FF1-9E4F-DF19286CD96D}" type="presOf" srcId="{C39C7B4B-1528-4DB7-BE0E-03EFD7D0EE88}" destId="{0AC33493-FEF9-47FD-BC67-7686D66850F7}" srcOrd="0" destOrd="0" presId="urn:microsoft.com/office/officeart/2005/8/layout/funnel1"/>
    <dgm:cxn modelId="{B47CE4CB-CD22-42A9-A1B5-03B62D2680B7}" srcId="{2D5C56BB-824F-4183-8A4F-6A15EDAD14DE}" destId="{CDFCC49C-79DE-4951-8DFE-C8806AAC23ED}" srcOrd="1" destOrd="0" parTransId="{DDABA658-D388-42AE-9C0F-15ED67EF909C}" sibTransId="{667C8A77-2783-4423-9CE6-995FDA80296B}"/>
    <dgm:cxn modelId="{9AD82085-772A-4AB7-871A-2689E373C3D6}" type="presParOf" srcId="{BC33A064-DA29-4D7C-B5E1-39DC77FAD106}" destId="{5B023ECF-9847-44F8-913D-7044CA5F69C7}" srcOrd="0" destOrd="0" presId="urn:microsoft.com/office/officeart/2005/8/layout/funnel1"/>
    <dgm:cxn modelId="{5D438188-C999-40E8-B435-E853B607499D}" type="presParOf" srcId="{BC33A064-DA29-4D7C-B5E1-39DC77FAD106}" destId="{E527E71D-58D8-4438-A3FA-0A588B789C5D}" srcOrd="1" destOrd="0" presId="urn:microsoft.com/office/officeart/2005/8/layout/funnel1"/>
    <dgm:cxn modelId="{53DA2F6C-0371-4F0F-869E-24A3998689C4}" type="presParOf" srcId="{BC33A064-DA29-4D7C-B5E1-39DC77FAD106}" destId="{F7CDDA07-EAC3-46BE-B059-C4DAC9F2781C}" srcOrd="2" destOrd="0" presId="urn:microsoft.com/office/officeart/2005/8/layout/funnel1"/>
    <dgm:cxn modelId="{F7A69C70-C811-48E1-B909-AEAD121648BB}" type="presParOf" srcId="{BC33A064-DA29-4D7C-B5E1-39DC77FAD106}" destId="{D7AEFEB6-605A-4FDB-856E-55D0831E82E6}" srcOrd="3" destOrd="0" presId="urn:microsoft.com/office/officeart/2005/8/layout/funnel1"/>
    <dgm:cxn modelId="{1CADD612-E9A1-4578-8AB1-C2C829C6E451}" type="presParOf" srcId="{BC33A064-DA29-4D7C-B5E1-39DC77FAD106}" destId="{DCD33AF0-C76C-4E41-A025-EE210FD278A3}" srcOrd="4" destOrd="0" presId="urn:microsoft.com/office/officeart/2005/8/layout/funnel1"/>
    <dgm:cxn modelId="{1C68D842-9BFB-45DD-B8DE-148C92EB31F5}" type="presParOf" srcId="{BC33A064-DA29-4D7C-B5E1-39DC77FAD106}" destId="{0AC33493-FEF9-47FD-BC67-7686D66850F7}" srcOrd="5" destOrd="0" presId="urn:microsoft.com/office/officeart/2005/8/layout/funnel1"/>
    <dgm:cxn modelId="{8DDB633D-7EDD-4744-82A7-7D4192290733}" type="presParOf" srcId="{BC33A064-DA29-4D7C-B5E1-39DC77FAD106}" destId="{1E44C500-56A6-4FB0-8143-C6675F7F57B1}" srcOrd="6" destOrd="0" presId="urn:microsoft.com/office/officeart/2005/8/layout/funnel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193504A5-C03A-4EFF-80C4-9817D91899A9}" type="doc">
      <dgm:prSet loTypeId="urn:microsoft.com/office/officeart/2005/8/layout/chevron1" loCatId="process" qsTypeId="urn:microsoft.com/office/officeart/2005/8/quickstyle/3d2" qsCatId="3D" csTypeId="urn:microsoft.com/office/officeart/2005/8/colors/accent1_4" csCatId="accent1" phldr="1"/>
      <dgm:spPr/>
    </dgm:pt>
    <dgm:pt modelId="{A88CF93F-0AEF-4908-95CB-8B6B1E8FAE32}">
      <dgm:prSet phldrT="[Текст]"/>
      <dgm:spPr/>
      <dgm:t>
        <a:bodyPr/>
        <a:lstStyle/>
        <a:p>
          <a:r>
            <a:rPr lang="ru-RU" dirty="0" smtClean="0"/>
            <a:t>Федеральный закон от 29 декабря 2006 г. N 255-ФЗ
"Об обязательном социальном страховании на случай временной нетрудоспособности и в связи с материнством"</a:t>
          </a:r>
          <a:endParaRPr lang="ru-RU" dirty="0"/>
        </a:p>
      </dgm:t>
    </dgm:pt>
    <dgm:pt modelId="{6CCABDAD-8373-41A9-BA1B-11586C656838}" type="parTrans" cxnId="{D1D8AFC6-E32F-4076-A43E-2FE9B506BB4B}">
      <dgm:prSet/>
      <dgm:spPr/>
      <dgm:t>
        <a:bodyPr/>
        <a:lstStyle/>
        <a:p>
          <a:endParaRPr lang="ru-RU"/>
        </a:p>
      </dgm:t>
    </dgm:pt>
    <dgm:pt modelId="{B26F0DB1-C708-4C76-A22D-44AFAF016E15}" type="sibTrans" cxnId="{D1D8AFC6-E32F-4076-A43E-2FE9B506BB4B}">
      <dgm:prSet/>
      <dgm:spPr/>
      <dgm:t>
        <a:bodyPr/>
        <a:lstStyle/>
        <a:p>
          <a:endParaRPr lang="ru-RU"/>
        </a:p>
      </dgm:t>
    </dgm:pt>
    <dgm:pt modelId="{E0A92EB0-4D96-42AE-9699-F543EED1C11A}" type="pres">
      <dgm:prSet presAssocID="{193504A5-C03A-4EFF-80C4-9817D91899A9}" presName="Name0" presStyleCnt="0">
        <dgm:presLayoutVars>
          <dgm:dir/>
          <dgm:animLvl val="lvl"/>
          <dgm:resizeHandles val="exact"/>
        </dgm:presLayoutVars>
      </dgm:prSet>
      <dgm:spPr/>
    </dgm:pt>
    <dgm:pt modelId="{D8DE60F6-0608-4286-9984-EF0CBCDB18B6}" type="pres">
      <dgm:prSet presAssocID="{A88CF93F-0AEF-4908-95CB-8B6B1E8FAE32}" presName="parTxOnly" presStyleLbl="node1" presStyleIdx="0" presStyleCnt="1">
        <dgm:presLayoutVars>
          <dgm:chMax val="0"/>
          <dgm:chPref val="0"/>
          <dgm:bulletEnabled val="1"/>
        </dgm:presLayoutVars>
      </dgm:prSet>
      <dgm:spPr/>
      <dgm:t>
        <a:bodyPr/>
        <a:lstStyle/>
        <a:p>
          <a:endParaRPr lang="ru-RU"/>
        </a:p>
      </dgm:t>
    </dgm:pt>
  </dgm:ptLst>
  <dgm:cxnLst>
    <dgm:cxn modelId="{6A7D175D-462D-4BA3-8191-6F96BC863644}" type="presOf" srcId="{A88CF93F-0AEF-4908-95CB-8B6B1E8FAE32}" destId="{D8DE60F6-0608-4286-9984-EF0CBCDB18B6}" srcOrd="0" destOrd="0" presId="urn:microsoft.com/office/officeart/2005/8/layout/chevron1"/>
    <dgm:cxn modelId="{EC3C7049-CF2A-4DCC-9DEE-F8CA20C17D9B}" type="presOf" srcId="{193504A5-C03A-4EFF-80C4-9817D91899A9}" destId="{E0A92EB0-4D96-42AE-9699-F543EED1C11A}" srcOrd="0" destOrd="0" presId="urn:microsoft.com/office/officeart/2005/8/layout/chevron1"/>
    <dgm:cxn modelId="{D1D8AFC6-E32F-4076-A43E-2FE9B506BB4B}" srcId="{193504A5-C03A-4EFF-80C4-9817D91899A9}" destId="{A88CF93F-0AEF-4908-95CB-8B6B1E8FAE32}" srcOrd="0" destOrd="0" parTransId="{6CCABDAD-8373-41A9-BA1B-11586C656838}" sibTransId="{B26F0DB1-C708-4C76-A22D-44AFAF016E15}"/>
    <dgm:cxn modelId="{3EA25257-C367-4ABC-85C0-E2AC9A86849B}" type="presParOf" srcId="{E0A92EB0-4D96-42AE-9699-F543EED1C11A}" destId="{D8DE60F6-0608-4286-9984-EF0CBCDB18B6}" srcOrd="0" destOrd="0" presId="urn:microsoft.com/office/officeart/2005/8/layout/chevro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DA0B832D-19C3-443D-AA0C-F435ED360020}" type="doc">
      <dgm:prSet loTypeId="urn:microsoft.com/office/officeart/2005/8/layout/arrow5" loCatId="process" qsTypeId="urn:microsoft.com/office/officeart/2005/8/quickstyle/simple1" qsCatId="simple" csTypeId="urn:microsoft.com/office/officeart/2005/8/colors/colorful1" csCatId="colorful" phldr="1"/>
      <dgm:spPr/>
      <dgm:t>
        <a:bodyPr/>
        <a:lstStyle/>
        <a:p>
          <a:endParaRPr lang="ru-RU"/>
        </a:p>
      </dgm:t>
    </dgm:pt>
    <dgm:pt modelId="{E8A7D6EF-C778-434D-AAED-6A59A20B5D32}">
      <dgm:prSet phldrT="[Текст]"/>
      <dgm:spPr/>
      <dgm:t>
        <a:bodyPr/>
        <a:lstStyle/>
        <a:p>
          <a:r>
            <a:rPr lang="ru-RU" dirty="0" smtClean="0"/>
            <a:t>Постановление Минтруда РФ и Минобразования РФ от 13 января 2003 г. N 1/29 "Об утверждении Порядка обучения по охране труда и проверки знаний требований охраны труда работников организаций"</a:t>
          </a:r>
          <a:endParaRPr lang="ru-RU" dirty="0"/>
        </a:p>
      </dgm:t>
    </dgm:pt>
    <dgm:pt modelId="{EFF8BE85-AE44-43AE-8C1A-BC118D001A8D}" type="parTrans" cxnId="{68EB37B0-69AB-4DC8-A909-44B92555D706}">
      <dgm:prSet/>
      <dgm:spPr/>
      <dgm:t>
        <a:bodyPr/>
        <a:lstStyle/>
        <a:p>
          <a:endParaRPr lang="ru-RU"/>
        </a:p>
      </dgm:t>
    </dgm:pt>
    <dgm:pt modelId="{9EB2199A-82BC-4986-A4E8-25C29901087C}" type="sibTrans" cxnId="{68EB37B0-69AB-4DC8-A909-44B92555D706}">
      <dgm:prSet/>
      <dgm:spPr/>
      <dgm:t>
        <a:bodyPr/>
        <a:lstStyle/>
        <a:p>
          <a:endParaRPr lang="ru-RU"/>
        </a:p>
      </dgm:t>
    </dgm:pt>
    <dgm:pt modelId="{03B97AA5-4926-478B-87A7-F9D673B7BA74}">
      <dgm:prSet/>
      <dgm:spPr/>
      <dgm:t>
        <a:bodyPr/>
        <a:lstStyle/>
        <a:p>
          <a:r>
            <a:rPr lang="ru-RU" smtClean="0"/>
            <a:t>Межгосударственный стандарт ГОСТ 12.0.004-2015 "Система стандартов безопасности труда. Организация обучения безопасности труда. Общие положения"</a:t>
          </a:r>
          <a:endParaRPr lang="ru-RU"/>
        </a:p>
      </dgm:t>
    </dgm:pt>
    <dgm:pt modelId="{CDB4794A-991C-4F45-82C7-8E3537C25AC5}" type="parTrans" cxnId="{6FBBCACC-A2B7-486C-AB2F-72595AC60469}">
      <dgm:prSet/>
      <dgm:spPr/>
      <dgm:t>
        <a:bodyPr/>
        <a:lstStyle/>
        <a:p>
          <a:endParaRPr lang="ru-RU"/>
        </a:p>
      </dgm:t>
    </dgm:pt>
    <dgm:pt modelId="{2D5242A5-9E1F-4010-AB79-DE3F392AA3C0}" type="sibTrans" cxnId="{6FBBCACC-A2B7-486C-AB2F-72595AC60469}">
      <dgm:prSet/>
      <dgm:spPr/>
      <dgm:t>
        <a:bodyPr/>
        <a:lstStyle/>
        <a:p>
          <a:endParaRPr lang="ru-RU"/>
        </a:p>
      </dgm:t>
    </dgm:pt>
    <dgm:pt modelId="{A5754E3A-317B-4BA8-86FE-8DDE62A82479}" type="pres">
      <dgm:prSet presAssocID="{DA0B832D-19C3-443D-AA0C-F435ED360020}" presName="diagram" presStyleCnt="0">
        <dgm:presLayoutVars>
          <dgm:dir/>
          <dgm:resizeHandles val="exact"/>
        </dgm:presLayoutVars>
      </dgm:prSet>
      <dgm:spPr/>
      <dgm:t>
        <a:bodyPr/>
        <a:lstStyle/>
        <a:p>
          <a:endParaRPr lang="ru-RU"/>
        </a:p>
      </dgm:t>
    </dgm:pt>
    <dgm:pt modelId="{9DCED039-F077-424E-A23E-005C1C81FC38}" type="pres">
      <dgm:prSet presAssocID="{E8A7D6EF-C778-434D-AAED-6A59A20B5D32}" presName="arrow" presStyleLbl="node1" presStyleIdx="0" presStyleCnt="2">
        <dgm:presLayoutVars>
          <dgm:bulletEnabled val="1"/>
        </dgm:presLayoutVars>
      </dgm:prSet>
      <dgm:spPr/>
      <dgm:t>
        <a:bodyPr/>
        <a:lstStyle/>
        <a:p>
          <a:endParaRPr lang="ru-RU"/>
        </a:p>
      </dgm:t>
    </dgm:pt>
    <dgm:pt modelId="{11CE0F82-E8BC-415B-9000-2D01A199017B}" type="pres">
      <dgm:prSet presAssocID="{03B97AA5-4926-478B-87A7-F9D673B7BA74}" presName="arrow" presStyleLbl="node1" presStyleIdx="1" presStyleCnt="2">
        <dgm:presLayoutVars>
          <dgm:bulletEnabled val="1"/>
        </dgm:presLayoutVars>
      </dgm:prSet>
      <dgm:spPr/>
      <dgm:t>
        <a:bodyPr/>
        <a:lstStyle/>
        <a:p>
          <a:endParaRPr lang="ru-RU"/>
        </a:p>
      </dgm:t>
    </dgm:pt>
  </dgm:ptLst>
  <dgm:cxnLst>
    <dgm:cxn modelId="{5A90C3A5-ADC4-4B6E-93E8-3E21273A3A07}" type="presOf" srcId="{E8A7D6EF-C778-434D-AAED-6A59A20B5D32}" destId="{9DCED039-F077-424E-A23E-005C1C81FC38}" srcOrd="0" destOrd="0" presId="urn:microsoft.com/office/officeart/2005/8/layout/arrow5"/>
    <dgm:cxn modelId="{1C603350-9818-484F-A1DE-4914ECA5A151}" type="presOf" srcId="{03B97AA5-4926-478B-87A7-F9D673B7BA74}" destId="{11CE0F82-E8BC-415B-9000-2D01A199017B}" srcOrd="0" destOrd="0" presId="urn:microsoft.com/office/officeart/2005/8/layout/arrow5"/>
    <dgm:cxn modelId="{68EB37B0-69AB-4DC8-A909-44B92555D706}" srcId="{DA0B832D-19C3-443D-AA0C-F435ED360020}" destId="{E8A7D6EF-C778-434D-AAED-6A59A20B5D32}" srcOrd="0" destOrd="0" parTransId="{EFF8BE85-AE44-43AE-8C1A-BC118D001A8D}" sibTransId="{9EB2199A-82BC-4986-A4E8-25C29901087C}"/>
    <dgm:cxn modelId="{F1E6148C-CB9E-42A9-9300-C3D415C0E11C}" type="presOf" srcId="{DA0B832D-19C3-443D-AA0C-F435ED360020}" destId="{A5754E3A-317B-4BA8-86FE-8DDE62A82479}" srcOrd="0" destOrd="0" presId="urn:microsoft.com/office/officeart/2005/8/layout/arrow5"/>
    <dgm:cxn modelId="{6FBBCACC-A2B7-486C-AB2F-72595AC60469}" srcId="{DA0B832D-19C3-443D-AA0C-F435ED360020}" destId="{03B97AA5-4926-478B-87A7-F9D673B7BA74}" srcOrd="1" destOrd="0" parTransId="{CDB4794A-991C-4F45-82C7-8E3537C25AC5}" sibTransId="{2D5242A5-9E1F-4010-AB79-DE3F392AA3C0}"/>
    <dgm:cxn modelId="{2CB91E81-C161-4DFB-8AF2-7389499497F6}" type="presParOf" srcId="{A5754E3A-317B-4BA8-86FE-8DDE62A82479}" destId="{9DCED039-F077-424E-A23E-005C1C81FC38}" srcOrd="0" destOrd="0" presId="urn:microsoft.com/office/officeart/2005/8/layout/arrow5"/>
    <dgm:cxn modelId="{EC1D081D-402B-46B8-85E9-B6B56FBF07F5}" type="presParOf" srcId="{A5754E3A-317B-4BA8-86FE-8DDE62A82479}" destId="{11CE0F82-E8BC-415B-9000-2D01A199017B}" srcOrd="1" destOrd="0" presId="urn:microsoft.com/office/officeart/2005/8/layout/arrow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B28591D8-EB6C-4629-A65A-B3019B67F1B1}" type="doc">
      <dgm:prSet loTypeId="urn:microsoft.com/office/officeart/2005/8/layout/lProcess3" loCatId="process" qsTypeId="urn:microsoft.com/office/officeart/2005/8/quickstyle/simple1" qsCatId="simple" csTypeId="urn:microsoft.com/office/officeart/2005/8/colors/colorful1" csCatId="colorful" phldr="1"/>
      <dgm:spPr/>
      <dgm:t>
        <a:bodyPr/>
        <a:lstStyle/>
        <a:p>
          <a:endParaRPr lang="ru-RU"/>
        </a:p>
      </dgm:t>
    </dgm:pt>
    <dgm:pt modelId="{B17D4018-8752-4771-81B3-4C7B7EBA2A1E}">
      <dgm:prSet phldrT="[Текст]"/>
      <dgm:spPr/>
      <dgm:t>
        <a:bodyPr/>
        <a:lstStyle/>
        <a:p>
          <a:r>
            <a:rPr lang="ru-RU" dirty="0" smtClean="0"/>
            <a:t>Приказ Министерства здравоохранения и социального развития РФ от 1 июня 2009 г. N 290н</a:t>
          </a:r>
          <a:endParaRPr lang="ru-RU" dirty="0"/>
        </a:p>
      </dgm:t>
    </dgm:pt>
    <dgm:pt modelId="{611D2D1C-D81B-4307-92AC-6F358A387B84}" type="parTrans" cxnId="{4B1CEEEB-0BF6-48B4-9F26-FC34508CBD9B}">
      <dgm:prSet/>
      <dgm:spPr/>
      <dgm:t>
        <a:bodyPr/>
        <a:lstStyle/>
        <a:p>
          <a:endParaRPr lang="ru-RU"/>
        </a:p>
      </dgm:t>
    </dgm:pt>
    <dgm:pt modelId="{2BB3BEA4-5EFA-49BA-BB9A-A715D805399E}" type="sibTrans" cxnId="{4B1CEEEB-0BF6-48B4-9F26-FC34508CBD9B}">
      <dgm:prSet/>
      <dgm:spPr/>
      <dgm:t>
        <a:bodyPr/>
        <a:lstStyle/>
        <a:p>
          <a:endParaRPr lang="ru-RU"/>
        </a:p>
      </dgm:t>
    </dgm:pt>
    <dgm:pt modelId="{DA9333C9-EF75-473E-ABD5-9CABFBEAC223}">
      <dgm:prSet phldrT="[Текст]"/>
      <dgm:spPr/>
      <dgm:t>
        <a:bodyPr/>
        <a:lstStyle/>
        <a:p>
          <a:r>
            <a:rPr lang="ru-RU" dirty="0" smtClean="0"/>
            <a:t>"Об утверждении Межотраслевых правил обеспечения работников специальной одеждой, ..."</a:t>
          </a:r>
          <a:endParaRPr lang="ru-RU" dirty="0"/>
        </a:p>
      </dgm:t>
    </dgm:pt>
    <dgm:pt modelId="{E576E4F1-2BDB-479A-933C-081B81C5F0B5}" type="parTrans" cxnId="{B107F9CF-683A-4DD6-BAE8-757DABCBC067}">
      <dgm:prSet/>
      <dgm:spPr/>
      <dgm:t>
        <a:bodyPr/>
        <a:lstStyle/>
        <a:p>
          <a:endParaRPr lang="ru-RU"/>
        </a:p>
      </dgm:t>
    </dgm:pt>
    <dgm:pt modelId="{7AC3D0F8-516A-44D9-9678-B43B0A473587}" type="sibTrans" cxnId="{B107F9CF-683A-4DD6-BAE8-757DABCBC067}">
      <dgm:prSet/>
      <dgm:spPr/>
      <dgm:t>
        <a:bodyPr/>
        <a:lstStyle/>
        <a:p>
          <a:endParaRPr lang="ru-RU"/>
        </a:p>
      </dgm:t>
    </dgm:pt>
    <dgm:pt modelId="{9034749E-83D2-4E1E-974A-F1D691B20630}">
      <dgm:prSet phldrT="[Текст]"/>
      <dgm:spPr/>
      <dgm:t>
        <a:bodyPr/>
        <a:lstStyle/>
        <a:p>
          <a:r>
            <a:rPr lang="ru-RU" dirty="0" smtClean="0"/>
            <a:t>Приказ Министерства труда и социальной защиты РФ от 9 декабря 2014 г. N 997н</a:t>
          </a:r>
          <a:endParaRPr lang="ru-RU" dirty="0"/>
        </a:p>
      </dgm:t>
    </dgm:pt>
    <dgm:pt modelId="{125A16BB-60D5-4E98-B2BB-143576B01E1C}" type="parTrans" cxnId="{F778EDC1-A050-497D-B1ED-593CB4A58606}">
      <dgm:prSet/>
      <dgm:spPr/>
      <dgm:t>
        <a:bodyPr/>
        <a:lstStyle/>
        <a:p>
          <a:endParaRPr lang="ru-RU"/>
        </a:p>
      </dgm:t>
    </dgm:pt>
    <dgm:pt modelId="{4AA88B8D-6569-469B-9884-CA0553EE34C0}" type="sibTrans" cxnId="{F778EDC1-A050-497D-B1ED-593CB4A58606}">
      <dgm:prSet/>
      <dgm:spPr/>
      <dgm:t>
        <a:bodyPr/>
        <a:lstStyle/>
        <a:p>
          <a:endParaRPr lang="ru-RU"/>
        </a:p>
      </dgm:t>
    </dgm:pt>
    <dgm:pt modelId="{BB8A4FBB-942A-474F-A2A3-67469CEA8FA4}">
      <dgm:prSet phldrT="[Текст]"/>
      <dgm:spPr/>
      <dgm:t>
        <a:bodyPr/>
        <a:lstStyle/>
        <a:p>
          <a:r>
            <a:rPr lang="ru-RU" dirty="0" smtClean="0"/>
            <a:t>"Об утверждении Типовых норм бесплатной выдачи специальной одежды,..."</a:t>
          </a:r>
          <a:endParaRPr lang="ru-RU" dirty="0"/>
        </a:p>
      </dgm:t>
    </dgm:pt>
    <dgm:pt modelId="{E888BF5F-9622-48ED-9E13-60163EAC555F}" type="parTrans" cxnId="{8FA0FEA0-EAE1-42CF-88EC-F68912E45648}">
      <dgm:prSet/>
      <dgm:spPr/>
      <dgm:t>
        <a:bodyPr/>
        <a:lstStyle/>
        <a:p>
          <a:endParaRPr lang="ru-RU"/>
        </a:p>
      </dgm:t>
    </dgm:pt>
    <dgm:pt modelId="{991BAD62-EC7B-4604-90E5-4B5508ED7516}" type="sibTrans" cxnId="{8FA0FEA0-EAE1-42CF-88EC-F68912E45648}">
      <dgm:prSet/>
      <dgm:spPr/>
      <dgm:t>
        <a:bodyPr/>
        <a:lstStyle/>
        <a:p>
          <a:endParaRPr lang="ru-RU"/>
        </a:p>
      </dgm:t>
    </dgm:pt>
    <dgm:pt modelId="{90B8C677-F646-4855-BC7F-319BF2E88C07}" type="pres">
      <dgm:prSet presAssocID="{B28591D8-EB6C-4629-A65A-B3019B67F1B1}" presName="Name0" presStyleCnt="0">
        <dgm:presLayoutVars>
          <dgm:chPref val="3"/>
          <dgm:dir/>
          <dgm:animLvl val="lvl"/>
          <dgm:resizeHandles/>
        </dgm:presLayoutVars>
      </dgm:prSet>
      <dgm:spPr/>
      <dgm:t>
        <a:bodyPr/>
        <a:lstStyle/>
        <a:p>
          <a:endParaRPr lang="ru-RU"/>
        </a:p>
      </dgm:t>
    </dgm:pt>
    <dgm:pt modelId="{B83EB673-2762-4097-B274-8C45D1F61273}" type="pres">
      <dgm:prSet presAssocID="{B17D4018-8752-4771-81B3-4C7B7EBA2A1E}" presName="horFlow" presStyleCnt="0"/>
      <dgm:spPr/>
    </dgm:pt>
    <dgm:pt modelId="{AA5EAAF1-9FF1-4A69-A967-B180245E0350}" type="pres">
      <dgm:prSet presAssocID="{B17D4018-8752-4771-81B3-4C7B7EBA2A1E}" presName="bigChev" presStyleLbl="node1" presStyleIdx="0" presStyleCnt="2"/>
      <dgm:spPr/>
      <dgm:t>
        <a:bodyPr/>
        <a:lstStyle/>
        <a:p>
          <a:endParaRPr lang="ru-RU"/>
        </a:p>
      </dgm:t>
    </dgm:pt>
    <dgm:pt modelId="{296D73D8-9E88-49EA-A497-6F7226CA902E}" type="pres">
      <dgm:prSet presAssocID="{E576E4F1-2BDB-479A-933C-081B81C5F0B5}" presName="parTrans" presStyleCnt="0"/>
      <dgm:spPr/>
    </dgm:pt>
    <dgm:pt modelId="{138114BF-73EB-4DB9-A25C-4989CE4EA7AA}" type="pres">
      <dgm:prSet presAssocID="{DA9333C9-EF75-473E-ABD5-9CABFBEAC223}" presName="node" presStyleLbl="alignAccFollowNode1" presStyleIdx="0" presStyleCnt="2">
        <dgm:presLayoutVars>
          <dgm:bulletEnabled val="1"/>
        </dgm:presLayoutVars>
      </dgm:prSet>
      <dgm:spPr/>
      <dgm:t>
        <a:bodyPr/>
        <a:lstStyle/>
        <a:p>
          <a:endParaRPr lang="ru-RU"/>
        </a:p>
      </dgm:t>
    </dgm:pt>
    <dgm:pt modelId="{6F5EFBB3-A11E-4A81-BBBF-96A9AAF07613}" type="pres">
      <dgm:prSet presAssocID="{B17D4018-8752-4771-81B3-4C7B7EBA2A1E}" presName="vSp" presStyleCnt="0"/>
      <dgm:spPr/>
    </dgm:pt>
    <dgm:pt modelId="{B0C20B0E-B473-4281-8756-86545FB5A0D8}" type="pres">
      <dgm:prSet presAssocID="{9034749E-83D2-4E1E-974A-F1D691B20630}" presName="horFlow" presStyleCnt="0"/>
      <dgm:spPr/>
    </dgm:pt>
    <dgm:pt modelId="{A04D561C-4240-4694-A006-DB431670560D}" type="pres">
      <dgm:prSet presAssocID="{9034749E-83D2-4E1E-974A-F1D691B20630}" presName="bigChev" presStyleLbl="node1" presStyleIdx="1" presStyleCnt="2"/>
      <dgm:spPr/>
      <dgm:t>
        <a:bodyPr/>
        <a:lstStyle/>
        <a:p>
          <a:endParaRPr lang="ru-RU"/>
        </a:p>
      </dgm:t>
    </dgm:pt>
    <dgm:pt modelId="{A7EB9D13-EE34-4FA2-849A-75E8DE733CE7}" type="pres">
      <dgm:prSet presAssocID="{E888BF5F-9622-48ED-9E13-60163EAC555F}" presName="parTrans" presStyleCnt="0"/>
      <dgm:spPr/>
    </dgm:pt>
    <dgm:pt modelId="{407AF4F0-B0A4-4B0E-9406-BED96F6709E5}" type="pres">
      <dgm:prSet presAssocID="{BB8A4FBB-942A-474F-A2A3-67469CEA8FA4}" presName="node" presStyleLbl="alignAccFollowNode1" presStyleIdx="1" presStyleCnt="2">
        <dgm:presLayoutVars>
          <dgm:bulletEnabled val="1"/>
        </dgm:presLayoutVars>
      </dgm:prSet>
      <dgm:spPr/>
      <dgm:t>
        <a:bodyPr/>
        <a:lstStyle/>
        <a:p>
          <a:endParaRPr lang="ru-RU"/>
        </a:p>
      </dgm:t>
    </dgm:pt>
  </dgm:ptLst>
  <dgm:cxnLst>
    <dgm:cxn modelId="{4B1CEEEB-0BF6-48B4-9F26-FC34508CBD9B}" srcId="{B28591D8-EB6C-4629-A65A-B3019B67F1B1}" destId="{B17D4018-8752-4771-81B3-4C7B7EBA2A1E}" srcOrd="0" destOrd="0" parTransId="{611D2D1C-D81B-4307-92AC-6F358A387B84}" sibTransId="{2BB3BEA4-5EFA-49BA-BB9A-A715D805399E}"/>
    <dgm:cxn modelId="{8FA0FEA0-EAE1-42CF-88EC-F68912E45648}" srcId="{9034749E-83D2-4E1E-974A-F1D691B20630}" destId="{BB8A4FBB-942A-474F-A2A3-67469CEA8FA4}" srcOrd="0" destOrd="0" parTransId="{E888BF5F-9622-48ED-9E13-60163EAC555F}" sibTransId="{991BAD62-EC7B-4604-90E5-4B5508ED7516}"/>
    <dgm:cxn modelId="{04482DBE-7A84-42DC-9B04-C018731DF6D5}" type="presOf" srcId="{B17D4018-8752-4771-81B3-4C7B7EBA2A1E}" destId="{AA5EAAF1-9FF1-4A69-A967-B180245E0350}" srcOrd="0" destOrd="0" presId="urn:microsoft.com/office/officeart/2005/8/layout/lProcess3"/>
    <dgm:cxn modelId="{CE200E12-E304-4084-907F-3D07CA60FD1B}" type="presOf" srcId="{B28591D8-EB6C-4629-A65A-B3019B67F1B1}" destId="{90B8C677-F646-4855-BC7F-319BF2E88C07}" srcOrd="0" destOrd="0" presId="urn:microsoft.com/office/officeart/2005/8/layout/lProcess3"/>
    <dgm:cxn modelId="{F778EDC1-A050-497D-B1ED-593CB4A58606}" srcId="{B28591D8-EB6C-4629-A65A-B3019B67F1B1}" destId="{9034749E-83D2-4E1E-974A-F1D691B20630}" srcOrd="1" destOrd="0" parTransId="{125A16BB-60D5-4E98-B2BB-143576B01E1C}" sibTransId="{4AA88B8D-6569-469B-9884-CA0553EE34C0}"/>
    <dgm:cxn modelId="{85A29CF2-4B8D-44B6-AB80-635602976A74}" type="presOf" srcId="{DA9333C9-EF75-473E-ABD5-9CABFBEAC223}" destId="{138114BF-73EB-4DB9-A25C-4989CE4EA7AA}" srcOrd="0" destOrd="0" presId="urn:microsoft.com/office/officeart/2005/8/layout/lProcess3"/>
    <dgm:cxn modelId="{A06FD5B3-F263-46C6-AF9F-CA6842503914}" type="presOf" srcId="{9034749E-83D2-4E1E-974A-F1D691B20630}" destId="{A04D561C-4240-4694-A006-DB431670560D}" srcOrd="0" destOrd="0" presId="urn:microsoft.com/office/officeart/2005/8/layout/lProcess3"/>
    <dgm:cxn modelId="{B107F9CF-683A-4DD6-BAE8-757DABCBC067}" srcId="{B17D4018-8752-4771-81B3-4C7B7EBA2A1E}" destId="{DA9333C9-EF75-473E-ABD5-9CABFBEAC223}" srcOrd="0" destOrd="0" parTransId="{E576E4F1-2BDB-479A-933C-081B81C5F0B5}" sibTransId="{7AC3D0F8-516A-44D9-9678-B43B0A473587}"/>
    <dgm:cxn modelId="{A6F0487C-CFF1-48B4-B811-1330A8BA2238}" type="presOf" srcId="{BB8A4FBB-942A-474F-A2A3-67469CEA8FA4}" destId="{407AF4F0-B0A4-4B0E-9406-BED96F6709E5}" srcOrd="0" destOrd="0" presId="urn:microsoft.com/office/officeart/2005/8/layout/lProcess3"/>
    <dgm:cxn modelId="{12F73757-F28E-42A1-A3F4-2EB5D320286C}" type="presParOf" srcId="{90B8C677-F646-4855-BC7F-319BF2E88C07}" destId="{B83EB673-2762-4097-B274-8C45D1F61273}" srcOrd="0" destOrd="0" presId="urn:microsoft.com/office/officeart/2005/8/layout/lProcess3"/>
    <dgm:cxn modelId="{84961533-08DD-4903-8FA7-246CABCCE999}" type="presParOf" srcId="{B83EB673-2762-4097-B274-8C45D1F61273}" destId="{AA5EAAF1-9FF1-4A69-A967-B180245E0350}" srcOrd="0" destOrd="0" presId="urn:microsoft.com/office/officeart/2005/8/layout/lProcess3"/>
    <dgm:cxn modelId="{77F50934-6226-4170-B0D5-7469D5FBB0DB}" type="presParOf" srcId="{B83EB673-2762-4097-B274-8C45D1F61273}" destId="{296D73D8-9E88-49EA-A497-6F7226CA902E}" srcOrd="1" destOrd="0" presId="urn:microsoft.com/office/officeart/2005/8/layout/lProcess3"/>
    <dgm:cxn modelId="{EAA00136-A4A4-4240-B6CD-938604BB61EF}" type="presParOf" srcId="{B83EB673-2762-4097-B274-8C45D1F61273}" destId="{138114BF-73EB-4DB9-A25C-4989CE4EA7AA}" srcOrd="2" destOrd="0" presId="urn:microsoft.com/office/officeart/2005/8/layout/lProcess3"/>
    <dgm:cxn modelId="{4C16FB36-E31E-4473-B545-997268220690}" type="presParOf" srcId="{90B8C677-F646-4855-BC7F-319BF2E88C07}" destId="{6F5EFBB3-A11E-4A81-BBBF-96A9AAF07613}" srcOrd="1" destOrd="0" presId="urn:microsoft.com/office/officeart/2005/8/layout/lProcess3"/>
    <dgm:cxn modelId="{084F946F-B00D-438A-96AC-BF6446B541A6}" type="presParOf" srcId="{90B8C677-F646-4855-BC7F-319BF2E88C07}" destId="{B0C20B0E-B473-4281-8756-86545FB5A0D8}" srcOrd="2" destOrd="0" presId="urn:microsoft.com/office/officeart/2005/8/layout/lProcess3"/>
    <dgm:cxn modelId="{2742FB8D-1600-4130-BD5A-ED7A365E2B94}" type="presParOf" srcId="{B0C20B0E-B473-4281-8756-86545FB5A0D8}" destId="{A04D561C-4240-4694-A006-DB431670560D}" srcOrd="0" destOrd="0" presId="urn:microsoft.com/office/officeart/2005/8/layout/lProcess3"/>
    <dgm:cxn modelId="{72EA358A-88EB-427D-A371-F067FFD4D5C0}" type="presParOf" srcId="{B0C20B0E-B473-4281-8756-86545FB5A0D8}" destId="{A7EB9D13-EE34-4FA2-849A-75E8DE733CE7}" srcOrd="1" destOrd="0" presId="urn:microsoft.com/office/officeart/2005/8/layout/lProcess3"/>
    <dgm:cxn modelId="{09BFC1AF-50F7-4D62-8427-15D9E24C3291}" type="presParOf" srcId="{B0C20B0E-B473-4281-8756-86545FB5A0D8}" destId="{407AF4F0-B0A4-4B0E-9406-BED96F6709E5}" srcOrd="2" destOrd="0" presId="urn:microsoft.com/office/officeart/2005/8/layout/l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0DDCE45-5C52-4C05-9EC0-EBC343AD64B2}">
      <dsp:nvSpPr>
        <dsp:cNvPr id="0" name=""/>
        <dsp:cNvSpPr/>
      </dsp:nvSpPr>
      <dsp:spPr>
        <a:xfrm>
          <a:off x="611467" y="0"/>
          <a:ext cx="6929967" cy="4348681"/>
        </a:xfrm>
        <a:prstGeom prst="rightArrow">
          <a:avLst/>
        </a:prstGeom>
        <a:solidFill>
          <a:schemeClr val="accent2">
            <a:tint val="40000"/>
            <a:hueOff val="0"/>
            <a:satOff val="0"/>
            <a:lumOff val="0"/>
            <a:alphaOff val="0"/>
          </a:schemeClr>
        </a:solidFill>
        <a:ln>
          <a:noFill/>
        </a:ln>
        <a:effectLst/>
        <a:sp3d z="-400500" extrusionH="63500" contourW="12700" prstMaterial="matte">
          <a:contourClr>
            <a:schemeClr val="lt1">
              <a:tint val="50000"/>
            </a:schemeClr>
          </a:contourClr>
        </a:sp3d>
      </dsp:spPr>
      <dsp:style>
        <a:lnRef idx="0">
          <a:scrgbClr r="0" g="0" b="0"/>
        </a:lnRef>
        <a:fillRef idx="1">
          <a:scrgbClr r="0" g="0" b="0"/>
        </a:fillRef>
        <a:effectRef idx="0">
          <a:scrgbClr r="0" g="0" b="0"/>
        </a:effectRef>
        <a:fontRef idx="minor"/>
      </dsp:style>
    </dsp:sp>
    <dsp:sp modelId="{80D0B85F-F5E3-43C3-9F82-93B0EC563946}">
      <dsp:nvSpPr>
        <dsp:cNvPr id="0" name=""/>
        <dsp:cNvSpPr/>
      </dsp:nvSpPr>
      <dsp:spPr>
        <a:xfrm>
          <a:off x="2388" y="1304604"/>
          <a:ext cx="1437904" cy="1739472"/>
        </a:xfrm>
        <a:prstGeom prst="roundRect">
          <a:avLst/>
        </a:prstGeom>
        <a:solidFill>
          <a:schemeClr val="accent2">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rtl="0">
            <a:lnSpc>
              <a:spcPct val="90000"/>
            </a:lnSpc>
            <a:spcBef>
              <a:spcPct val="0"/>
            </a:spcBef>
            <a:spcAft>
              <a:spcPct val="35000"/>
            </a:spcAft>
          </a:pPr>
          <a:r>
            <a:rPr lang="ru-RU" sz="1600" b="1" kern="1200" dirty="0" smtClean="0">
              <a:effectLst>
                <a:outerShdw blurRad="38100" dist="38100" dir="2700000" algn="tl">
                  <a:srgbClr val="000000">
                    <a:alpha val="43137"/>
                  </a:srgbClr>
                </a:outerShdw>
              </a:effectLst>
            </a:rPr>
            <a:t>Политика охраны труда</a:t>
          </a:r>
          <a:endParaRPr lang="ru-RU" sz="1600" b="1" kern="1200" dirty="0">
            <a:effectLst>
              <a:outerShdw blurRad="38100" dist="38100" dir="2700000" algn="tl">
                <a:srgbClr val="000000">
                  <a:alpha val="43137"/>
                </a:srgbClr>
              </a:outerShdw>
            </a:effectLst>
          </a:endParaRPr>
        </a:p>
      </dsp:txBody>
      <dsp:txXfrm>
        <a:off x="72581" y="1374797"/>
        <a:ext cx="1297518" cy="1599086"/>
      </dsp:txXfrm>
    </dsp:sp>
    <dsp:sp modelId="{5D0A5DAB-8718-4B14-97CC-25860691CF62}">
      <dsp:nvSpPr>
        <dsp:cNvPr id="0" name=""/>
        <dsp:cNvSpPr/>
      </dsp:nvSpPr>
      <dsp:spPr>
        <a:xfrm>
          <a:off x="1679943" y="1304604"/>
          <a:ext cx="1437904" cy="1739472"/>
        </a:xfrm>
        <a:prstGeom prst="roundRect">
          <a:avLst/>
        </a:prstGeom>
        <a:solidFill>
          <a:schemeClr val="accent3">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rtl="0">
            <a:lnSpc>
              <a:spcPct val="90000"/>
            </a:lnSpc>
            <a:spcBef>
              <a:spcPct val="0"/>
            </a:spcBef>
            <a:spcAft>
              <a:spcPct val="35000"/>
            </a:spcAft>
          </a:pPr>
          <a:r>
            <a:rPr lang="ru-RU" sz="1600" b="1" kern="1200" smtClean="0">
              <a:effectLst>
                <a:outerShdw blurRad="38100" dist="38100" dir="2700000" algn="tl">
                  <a:srgbClr val="000000">
                    <a:alpha val="43137"/>
                  </a:srgbClr>
                </a:outerShdw>
              </a:effectLst>
            </a:rPr>
            <a:t>Цели и задачи в области охраны труда </a:t>
          </a:r>
          <a:endParaRPr lang="ru-RU" sz="1600" b="1" kern="1200" dirty="0">
            <a:effectLst>
              <a:outerShdw blurRad="38100" dist="38100" dir="2700000" algn="tl">
                <a:srgbClr val="000000">
                  <a:alpha val="43137"/>
                </a:srgbClr>
              </a:outerShdw>
            </a:effectLst>
          </a:endParaRPr>
        </a:p>
      </dsp:txBody>
      <dsp:txXfrm>
        <a:off x="1750136" y="1374797"/>
        <a:ext cx="1297518" cy="1599086"/>
      </dsp:txXfrm>
    </dsp:sp>
    <dsp:sp modelId="{0AE7EDD2-2DD2-454B-9236-D649830AD9D9}">
      <dsp:nvSpPr>
        <dsp:cNvPr id="0" name=""/>
        <dsp:cNvSpPr/>
      </dsp:nvSpPr>
      <dsp:spPr>
        <a:xfrm>
          <a:off x="3357499" y="1304604"/>
          <a:ext cx="1437904" cy="1739472"/>
        </a:xfrm>
        <a:prstGeom prst="roundRect">
          <a:avLst/>
        </a:prstGeom>
        <a:solidFill>
          <a:schemeClr val="accent4">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ru-RU" sz="1600" b="1" kern="1200" dirty="0" smtClean="0">
              <a:effectLst>
                <a:outerShdw blurRad="38100" dist="38100" dir="2700000" algn="tl">
                  <a:srgbClr val="000000">
                    <a:alpha val="43137"/>
                  </a:srgbClr>
                </a:outerShdw>
              </a:effectLst>
            </a:rPr>
            <a:t>Организация работ по охране труда </a:t>
          </a:r>
          <a:endParaRPr lang="ru-RU" sz="1600" b="1" kern="1200" dirty="0">
            <a:effectLst>
              <a:outerShdw blurRad="38100" dist="38100" dir="2700000" algn="tl">
                <a:srgbClr val="000000">
                  <a:alpha val="43137"/>
                </a:srgbClr>
              </a:outerShdw>
            </a:effectLst>
          </a:endParaRPr>
        </a:p>
      </dsp:txBody>
      <dsp:txXfrm>
        <a:off x="3427692" y="1374797"/>
        <a:ext cx="1297518" cy="1599086"/>
      </dsp:txXfrm>
    </dsp:sp>
    <dsp:sp modelId="{71E1459B-6155-43BE-831A-1092DD22C482}">
      <dsp:nvSpPr>
        <dsp:cNvPr id="0" name=""/>
        <dsp:cNvSpPr/>
      </dsp:nvSpPr>
      <dsp:spPr>
        <a:xfrm>
          <a:off x="5035054" y="1304604"/>
          <a:ext cx="1437904" cy="1739472"/>
        </a:xfrm>
        <a:prstGeom prst="roundRect">
          <a:avLst/>
        </a:prstGeom>
        <a:solidFill>
          <a:schemeClr val="accent5">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ru-RU" sz="1600" b="1" kern="1200" dirty="0" smtClean="0">
              <a:effectLst>
                <a:outerShdw blurRad="38100" dist="38100" dir="2700000" algn="tl">
                  <a:srgbClr val="000000">
                    <a:alpha val="43137"/>
                  </a:srgbClr>
                </a:outerShdw>
              </a:effectLst>
            </a:rPr>
            <a:t>План </a:t>
          </a:r>
          <a:r>
            <a:rPr lang="ru-RU" sz="1600" b="1" kern="1200" dirty="0" err="1" smtClean="0">
              <a:effectLst>
                <a:outerShdw blurRad="38100" dist="38100" dir="2700000" algn="tl">
                  <a:srgbClr val="000000">
                    <a:alpha val="43137"/>
                  </a:srgbClr>
                </a:outerShdw>
              </a:effectLst>
            </a:rPr>
            <a:t>функциони-рования</a:t>
          </a:r>
          <a:r>
            <a:rPr lang="ru-RU" sz="1600" b="1" kern="1200" dirty="0" smtClean="0">
              <a:effectLst>
                <a:outerShdw blurRad="38100" dist="38100" dir="2700000" algn="tl">
                  <a:srgbClr val="000000">
                    <a:alpha val="43137"/>
                  </a:srgbClr>
                </a:outerShdw>
              </a:effectLst>
            </a:rPr>
            <a:t> СУОТ</a:t>
          </a:r>
          <a:endParaRPr lang="ru-RU" sz="1600" b="1" kern="1200" dirty="0">
            <a:effectLst>
              <a:outerShdw blurRad="38100" dist="38100" dir="2700000" algn="tl">
                <a:srgbClr val="000000">
                  <a:alpha val="43137"/>
                </a:srgbClr>
              </a:outerShdw>
            </a:effectLst>
          </a:endParaRPr>
        </a:p>
      </dsp:txBody>
      <dsp:txXfrm>
        <a:off x="5105247" y="1374797"/>
        <a:ext cx="1297518" cy="1599086"/>
      </dsp:txXfrm>
    </dsp:sp>
    <dsp:sp modelId="{22E909E2-32B6-4228-AB5C-418B8F420602}">
      <dsp:nvSpPr>
        <dsp:cNvPr id="0" name=""/>
        <dsp:cNvSpPr/>
      </dsp:nvSpPr>
      <dsp:spPr>
        <a:xfrm>
          <a:off x="6712609" y="1304604"/>
          <a:ext cx="1437904" cy="1739472"/>
        </a:xfrm>
        <a:prstGeom prst="roundRect">
          <a:avLst/>
        </a:prstGeom>
        <a:solidFill>
          <a:schemeClr val="accent6">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ru-RU" sz="1600" b="1" kern="1200" dirty="0" smtClean="0">
              <a:effectLst>
                <a:outerShdw blurRad="38100" dist="38100" dir="2700000" algn="tl">
                  <a:srgbClr val="000000">
                    <a:alpha val="43137"/>
                  </a:srgbClr>
                </a:outerShdw>
              </a:effectLst>
            </a:rPr>
            <a:t>Контроль за соблюдением требований охраны труда </a:t>
          </a:r>
          <a:endParaRPr lang="ru-RU" sz="1600" b="1" kern="1200" dirty="0">
            <a:effectLst>
              <a:outerShdw blurRad="38100" dist="38100" dir="2700000" algn="tl">
                <a:srgbClr val="000000">
                  <a:alpha val="43137"/>
                </a:srgbClr>
              </a:outerShdw>
            </a:effectLst>
          </a:endParaRPr>
        </a:p>
      </dsp:txBody>
      <dsp:txXfrm>
        <a:off x="6782802" y="1374797"/>
        <a:ext cx="1297518" cy="159908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0ECA896-4964-4E43-83F3-402C476D2C51}">
      <dsp:nvSpPr>
        <dsp:cNvPr id="0" name=""/>
        <dsp:cNvSpPr/>
      </dsp:nvSpPr>
      <dsp:spPr>
        <a:xfrm>
          <a:off x="2503" y="500976"/>
          <a:ext cx="4696420" cy="1878568"/>
        </a:xfrm>
        <a:prstGeom prst="chevron">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11430" rIns="0" bIns="11430" numCol="1" spcCol="1270" anchor="ctr" anchorCtr="0">
          <a:noAutofit/>
        </a:bodyPr>
        <a:lstStyle/>
        <a:p>
          <a:pPr lvl="0" algn="ctr" defTabSz="800100" rtl="0">
            <a:lnSpc>
              <a:spcPct val="90000"/>
            </a:lnSpc>
            <a:spcBef>
              <a:spcPct val="0"/>
            </a:spcBef>
            <a:spcAft>
              <a:spcPct val="35000"/>
            </a:spcAft>
          </a:pPr>
          <a:r>
            <a:rPr lang="ru-RU" sz="1800" kern="1200" dirty="0" smtClean="0"/>
            <a:t>Трудовой кодекс Российской Федерации от 30 декабря 2001 г. N 197-ФЗ (ТК РФ) (с изменениями и дополнениями)</a:t>
          </a:r>
          <a:endParaRPr lang="ru-RU" sz="1800" kern="1200" dirty="0"/>
        </a:p>
      </dsp:txBody>
      <dsp:txXfrm>
        <a:off x="941787" y="500976"/>
        <a:ext cx="2817852" cy="1878568"/>
      </dsp:txXfrm>
    </dsp:sp>
    <dsp:sp modelId="{170C1670-5F87-4E01-8D8B-BDDEABD46C19}">
      <dsp:nvSpPr>
        <dsp:cNvPr id="0" name=""/>
        <dsp:cNvSpPr/>
      </dsp:nvSpPr>
      <dsp:spPr>
        <a:xfrm>
          <a:off x="4088388" y="559953"/>
          <a:ext cx="4548882" cy="1760614"/>
        </a:xfrm>
        <a:prstGeom prst="chevron">
          <a:avLst/>
        </a:prstGeom>
        <a:solidFill>
          <a:schemeClr val="accent2">
            <a:tint val="40000"/>
            <a:alpha val="90000"/>
            <a:hueOff val="0"/>
            <a:satOff val="0"/>
            <a:lumOff val="0"/>
            <a:alphaOff val="0"/>
          </a:schemeClr>
        </a:solidFill>
        <a:ln w="19050" cap="flat"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15240" rIns="0" bIns="15240" numCol="1" spcCol="1270" anchor="ctr" anchorCtr="0">
          <a:noAutofit/>
        </a:bodyPr>
        <a:lstStyle/>
        <a:p>
          <a:pPr lvl="0" algn="ctr" defTabSz="1066800" rtl="0">
            <a:lnSpc>
              <a:spcPct val="90000"/>
            </a:lnSpc>
            <a:spcBef>
              <a:spcPct val="0"/>
            </a:spcBef>
            <a:spcAft>
              <a:spcPct val="35000"/>
            </a:spcAft>
          </a:pPr>
          <a:r>
            <a:rPr lang="ru-RU" sz="2400" b="1" kern="1200" dirty="0" smtClean="0"/>
            <a:t>Статья 218. Комитеты (комиссии) по охране труда</a:t>
          </a:r>
          <a:endParaRPr lang="ru-RU" sz="2400" b="1" kern="1200" dirty="0"/>
        </a:p>
      </dsp:txBody>
      <dsp:txXfrm>
        <a:off x="4968695" y="559953"/>
        <a:ext cx="2788268" cy="1760614"/>
      </dsp:txXfrm>
    </dsp:sp>
    <dsp:sp modelId="{3D7B7798-413F-46CE-A020-67C97C78B2A8}">
      <dsp:nvSpPr>
        <dsp:cNvPr id="0" name=""/>
        <dsp:cNvSpPr/>
      </dsp:nvSpPr>
      <dsp:spPr>
        <a:xfrm>
          <a:off x="2503" y="2646099"/>
          <a:ext cx="4696420" cy="1878568"/>
        </a:xfrm>
        <a:prstGeom prst="chevron">
          <a:avLst/>
        </a:prstGeom>
        <a:solidFill>
          <a:schemeClr val="accent2">
            <a:hueOff val="-1323373"/>
            <a:satOff val="1492"/>
            <a:lumOff val="353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11430" rIns="0" bIns="11430" numCol="1" spcCol="1270" anchor="ctr" anchorCtr="0">
          <a:noAutofit/>
        </a:bodyPr>
        <a:lstStyle/>
        <a:p>
          <a:pPr lvl="0" algn="ctr" defTabSz="800100" rtl="0">
            <a:lnSpc>
              <a:spcPct val="90000"/>
            </a:lnSpc>
            <a:spcBef>
              <a:spcPct val="0"/>
            </a:spcBef>
            <a:spcAft>
              <a:spcPct val="35000"/>
            </a:spcAft>
          </a:pPr>
          <a:r>
            <a:rPr lang="ru-RU" sz="1800" kern="1200" dirty="0" smtClean="0"/>
            <a:t>Приказ Министерства труда и социальной защиты РФ от 24 июня 2014 г. N 412н"Об утверждении Типового положения о комитете (комиссии) по охране труда"</a:t>
          </a:r>
          <a:endParaRPr lang="ru-RU" sz="1800" kern="1200" dirty="0"/>
        </a:p>
      </dsp:txBody>
      <dsp:txXfrm>
        <a:off x="941787" y="2646099"/>
        <a:ext cx="2817852" cy="1878568"/>
      </dsp:txXfrm>
    </dsp:sp>
    <dsp:sp modelId="{08D9AD6B-D226-4271-9264-91FCEDF4B5DB}">
      <dsp:nvSpPr>
        <dsp:cNvPr id="0" name=""/>
        <dsp:cNvSpPr/>
      </dsp:nvSpPr>
      <dsp:spPr>
        <a:xfrm>
          <a:off x="4088388" y="2642544"/>
          <a:ext cx="4621308" cy="1885679"/>
        </a:xfrm>
        <a:prstGeom prst="chevron">
          <a:avLst/>
        </a:prstGeom>
        <a:solidFill>
          <a:schemeClr val="accent2">
            <a:tint val="40000"/>
            <a:alpha val="90000"/>
            <a:hueOff val="-1841865"/>
            <a:satOff val="12270"/>
            <a:lumOff val="1122"/>
            <a:alphaOff val="0"/>
          </a:schemeClr>
        </a:solidFill>
        <a:ln w="19050" cap="flat" cmpd="sng" algn="ctr">
          <a:solidFill>
            <a:schemeClr val="accent2">
              <a:tint val="40000"/>
              <a:alpha val="90000"/>
              <a:hueOff val="-1841865"/>
              <a:satOff val="12270"/>
              <a:lumOff val="1122"/>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780" tIns="8890" rIns="0" bIns="8890" numCol="1" spcCol="1270" anchor="ctr" anchorCtr="0">
          <a:noAutofit/>
        </a:bodyPr>
        <a:lstStyle/>
        <a:p>
          <a:pPr lvl="0" algn="ctr" defTabSz="622300" rtl="0">
            <a:lnSpc>
              <a:spcPct val="90000"/>
            </a:lnSpc>
            <a:spcBef>
              <a:spcPct val="0"/>
            </a:spcBef>
            <a:spcAft>
              <a:spcPct val="35000"/>
            </a:spcAft>
          </a:pPr>
          <a:r>
            <a:rPr lang="ru-RU" sz="1400" b="1" kern="1200" dirty="0" smtClean="0"/>
            <a:t>На основе Положения приказом (распоряжением) работодателя с учетом мнения выборного органа первичной профсоюзной организации утверждается положение о комитете (комиссии) по охране труда (далее - Комитет) с учетом специфики деятельности работодателя.</a:t>
          </a:r>
          <a:endParaRPr lang="ru-RU" sz="1400" b="1" kern="1200" dirty="0"/>
        </a:p>
      </dsp:txBody>
      <dsp:txXfrm>
        <a:off x="5031228" y="2642544"/>
        <a:ext cx="2735629" cy="188567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74FD968-DC49-4F76-89E5-DC6347C30FA8}">
      <dsp:nvSpPr>
        <dsp:cNvPr id="0" name=""/>
        <dsp:cNvSpPr/>
      </dsp:nvSpPr>
      <dsp:spPr>
        <a:xfrm>
          <a:off x="3387963" y="2317426"/>
          <a:ext cx="2893385" cy="2874200"/>
        </a:xfrm>
        <a:prstGeom prst="ellipse">
          <a:avLst/>
        </a:prstGeom>
        <a:gradFill rotWithShape="0">
          <a:gsLst>
            <a:gs pos="0">
              <a:schemeClr val="accent1">
                <a:hueOff val="0"/>
                <a:satOff val="0"/>
                <a:lumOff val="0"/>
                <a:alphaOff val="0"/>
              </a:schemeClr>
            </a:gs>
            <a:gs pos="90000">
              <a:schemeClr val="accent1">
                <a:hueOff val="0"/>
                <a:satOff val="0"/>
                <a:lumOff val="0"/>
                <a:alphaOff val="0"/>
                <a:shade val="100000"/>
                <a:satMod val="105000"/>
              </a:schemeClr>
            </a:gs>
            <a:gs pos="100000">
              <a:schemeClr val="accent1">
                <a:hueOff val="0"/>
                <a:satOff val="0"/>
                <a:lumOff val="0"/>
                <a:alphaOff val="0"/>
                <a:shade val="80000"/>
                <a:satMod val="120000"/>
              </a:schemeClr>
            </a:gs>
          </a:gsLst>
          <a:path path="circle">
            <a:fillToRect l="100000" t="100000" r="100000" b="100000"/>
          </a:path>
        </a:gradFill>
        <a:ln>
          <a:noFill/>
        </a:ln>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accent1">
              <a:hueOff val="0"/>
              <a:satOff val="0"/>
              <a:lumOff val="0"/>
              <a:alphaOff val="0"/>
              <a:shade val="27000"/>
              <a:satMod val="12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38100" tIns="38100" rIns="38100" bIns="38100" numCol="1" spcCol="1270" anchor="ctr" anchorCtr="0">
          <a:noAutofit/>
        </a:bodyPr>
        <a:lstStyle/>
        <a:p>
          <a:pPr lvl="0" algn="ctr" defTabSz="1333500">
            <a:lnSpc>
              <a:spcPct val="90000"/>
            </a:lnSpc>
            <a:spcBef>
              <a:spcPct val="0"/>
            </a:spcBef>
            <a:spcAft>
              <a:spcPct val="35000"/>
            </a:spcAft>
          </a:pPr>
          <a:r>
            <a:rPr lang="ru-RU" sz="3000" kern="1200" dirty="0" smtClean="0"/>
            <a:t>измерения вредных и опасных факторов</a:t>
          </a:r>
          <a:endParaRPr lang="ru-RU" sz="3000" kern="1200" dirty="0"/>
        </a:p>
      </dsp:txBody>
      <dsp:txXfrm>
        <a:off x="3811689" y="2738343"/>
        <a:ext cx="2045933" cy="2032366"/>
      </dsp:txXfrm>
    </dsp:sp>
    <dsp:sp modelId="{023BCF98-10EB-4D78-93D8-22FB7ADD9F42}">
      <dsp:nvSpPr>
        <dsp:cNvPr id="0" name=""/>
        <dsp:cNvSpPr/>
      </dsp:nvSpPr>
      <dsp:spPr>
        <a:xfrm rot="16198662">
          <a:off x="4763443" y="1892258"/>
          <a:ext cx="141206" cy="591900"/>
        </a:xfrm>
        <a:prstGeom prst="rightArrow">
          <a:avLst>
            <a:gd name="adj1" fmla="val 60000"/>
            <a:gd name="adj2" fmla="val 50000"/>
          </a:avLst>
        </a:prstGeom>
        <a:gradFill rotWithShape="0">
          <a:gsLst>
            <a:gs pos="0">
              <a:schemeClr val="accent2">
                <a:hueOff val="0"/>
                <a:satOff val="0"/>
                <a:lumOff val="0"/>
                <a:alphaOff val="0"/>
              </a:schemeClr>
            </a:gs>
            <a:gs pos="90000">
              <a:schemeClr val="accent2">
                <a:hueOff val="0"/>
                <a:satOff val="0"/>
                <a:lumOff val="0"/>
                <a:alphaOff val="0"/>
                <a:shade val="100000"/>
                <a:satMod val="105000"/>
              </a:schemeClr>
            </a:gs>
            <a:gs pos="100000">
              <a:schemeClr val="accent2">
                <a:hueOff val="0"/>
                <a:satOff val="0"/>
                <a:lumOff val="0"/>
                <a:alphaOff val="0"/>
                <a:shade val="80000"/>
                <a:satMod val="120000"/>
              </a:schemeClr>
            </a:gs>
          </a:gsLst>
          <a:path path="circle">
            <a:fillToRect l="100000" t="100000" r="100000" b="100000"/>
          </a:path>
        </a:gradFill>
        <a:ln>
          <a:noFill/>
        </a:ln>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accent2">
              <a:hueOff val="0"/>
              <a:satOff val="0"/>
              <a:lumOff val="0"/>
              <a:alphaOff val="0"/>
              <a:shade val="27000"/>
              <a:satMod val="12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lvl="0" algn="ctr" defTabSz="1066800">
            <a:lnSpc>
              <a:spcPct val="90000"/>
            </a:lnSpc>
            <a:spcBef>
              <a:spcPct val="0"/>
            </a:spcBef>
            <a:spcAft>
              <a:spcPct val="35000"/>
            </a:spcAft>
          </a:pPr>
          <a:endParaRPr lang="ru-RU" sz="2400" kern="1200"/>
        </a:p>
      </dsp:txBody>
      <dsp:txXfrm rot="10800000">
        <a:off x="4784632" y="2031819"/>
        <a:ext cx="98844" cy="355140"/>
      </dsp:txXfrm>
    </dsp:sp>
    <dsp:sp modelId="{657D7E59-381B-4C87-A645-013158B5B2CE}">
      <dsp:nvSpPr>
        <dsp:cNvPr id="0" name=""/>
        <dsp:cNvSpPr/>
      </dsp:nvSpPr>
      <dsp:spPr>
        <a:xfrm>
          <a:off x="3658769" y="-298533"/>
          <a:ext cx="2349532" cy="2349532"/>
        </a:xfrm>
        <a:prstGeom prst="ellipse">
          <a:avLst/>
        </a:prstGeom>
        <a:gradFill rotWithShape="0">
          <a:gsLst>
            <a:gs pos="0">
              <a:schemeClr val="accent2">
                <a:hueOff val="0"/>
                <a:satOff val="0"/>
                <a:lumOff val="0"/>
                <a:alphaOff val="0"/>
              </a:schemeClr>
            </a:gs>
            <a:gs pos="90000">
              <a:schemeClr val="accent2">
                <a:hueOff val="0"/>
                <a:satOff val="0"/>
                <a:lumOff val="0"/>
                <a:alphaOff val="0"/>
                <a:shade val="100000"/>
                <a:satMod val="105000"/>
              </a:schemeClr>
            </a:gs>
            <a:gs pos="100000">
              <a:schemeClr val="accent2">
                <a:hueOff val="0"/>
                <a:satOff val="0"/>
                <a:lumOff val="0"/>
                <a:alphaOff val="0"/>
                <a:shade val="80000"/>
                <a:satMod val="120000"/>
              </a:schemeClr>
            </a:gs>
          </a:gsLst>
          <a:path path="circle">
            <a:fillToRect l="100000" t="100000" r="100000" b="100000"/>
          </a:path>
        </a:gradFill>
        <a:ln>
          <a:noFill/>
        </a:ln>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accent2">
              <a:hueOff val="0"/>
              <a:satOff val="0"/>
              <a:lumOff val="0"/>
              <a:alphaOff val="0"/>
              <a:shade val="27000"/>
              <a:satMod val="12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ru-RU" sz="1800" kern="1200" dirty="0" smtClean="0"/>
            <a:t>штатный </a:t>
          </a:r>
          <a:r>
            <a:rPr lang="ru-RU" sz="1800" kern="1200" dirty="0" err="1" smtClean="0"/>
            <a:t>производствен-ный</a:t>
          </a:r>
          <a:r>
            <a:rPr lang="ru-RU" sz="1800" kern="1200" dirty="0" smtClean="0"/>
            <a:t> (</a:t>
          </a:r>
          <a:r>
            <a:rPr lang="ru-RU" sz="1800" kern="1200" dirty="0" err="1" smtClean="0"/>
            <a:t>технологичес</a:t>
          </a:r>
          <a:r>
            <a:rPr lang="ru-RU" sz="1800" kern="1200" dirty="0" smtClean="0"/>
            <a:t>-кий) процесс</a:t>
          </a:r>
          <a:endParaRPr lang="ru-RU" sz="1800" kern="1200" dirty="0"/>
        </a:p>
      </dsp:txBody>
      <dsp:txXfrm>
        <a:off x="4002850" y="45548"/>
        <a:ext cx="1661370" cy="1661370"/>
      </dsp:txXfrm>
    </dsp:sp>
    <dsp:sp modelId="{7DB0EC0E-026E-4FDA-ACF5-50E0233819F2}">
      <dsp:nvSpPr>
        <dsp:cNvPr id="0" name=""/>
        <dsp:cNvSpPr/>
      </dsp:nvSpPr>
      <dsp:spPr>
        <a:xfrm rot="240048">
          <a:off x="6354500" y="3571374"/>
          <a:ext cx="185833" cy="591900"/>
        </a:xfrm>
        <a:prstGeom prst="rightArrow">
          <a:avLst>
            <a:gd name="adj1" fmla="val 60000"/>
            <a:gd name="adj2" fmla="val 50000"/>
          </a:avLst>
        </a:prstGeom>
        <a:gradFill rotWithShape="0">
          <a:gsLst>
            <a:gs pos="0">
              <a:schemeClr val="accent2">
                <a:hueOff val="-661686"/>
                <a:satOff val="746"/>
                <a:lumOff val="1765"/>
                <a:alphaOff val="0"/>
              </a:schemeClr>
            </a:gs>
            <a:gs pos="90000">
              <a:schemeClr val="accent2">
                <a:hueOff val="-661686"/>
                <a:satOff val="746"/>
                <a:lumOff val="1765"/>
                <a:alphaOff val="0"/>
                <a:shade val="100000"/>
                <a:satMod val="105000"/>
              </a:schemeClr>
            </a:gs>
            <a:gs pos="100000">
              <a:schemeClr val="accent2">
                <a:hueOff val="-661686"/>
                <a:satOff val="746"/>
                <a:lumOff val="1765"/>
                <a:alphaOff val="0"/>
                <a:shade val="80000"/>
                <a:satMod val="120000"/>
              </a:schemeClr>
            </a:gs>
          </a:gsLst>
          <a:path path="circle">
            <a:fillToRect l="100000" t="100000" r="100000" b="100000"/>
          </a:path>
        </a:gradFill>
        <a:ln>
          <a:noFill/>
        </a:ln>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accent2">
              <a:hueOff val="-661686"/>
              <a:satOff val="746"/>
              <a:lumOff val="1765"/>
              <a:alphaOff val="0"/>
              <a:shade val="27000"/>
              <a:satMod val="12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lvl="0" algn="ctr" defTabSz="1066800">
            <a:lnSpc>
              <a:spcPct val="90000"/>
            </a:lnSpc>
            <a:spcBef>
              <a:spcPct val="0"/>
            </a:spcBef>
            <a:spcAft>
              <a:spcPct val="35000"/>
            </a:spcAft>
          </a:pPr>
          <a:endParaRPr lang="ru-RU" sz="2400" kern="1200"/>
        </a:p>
      </dsp:txBody>
      <dsp:txXfrm>
        <a:off x="6354568" y="3687809"/>
        <a:ext cx="130083" cy="355140"/>
      </dsp:txXfrm>
    </dsp:sp>
    <dsp:sp modelId="{4CA606E3-F55E-48AD-A0A4-3EF8B29730BF}">
      <dsp:nvSpPr>
        <dsp:cNvPr id="0" name=""/>
        <dsp:cNvSpPr/>
      </dsp:nvSpPr>
      <dsp:spPr>
        <a:xfrm>
          <a:off x="6624744" y="2808303"/>
          <a:ext cx="2303991" cy="2303991"/>
        </a:xfrm>
        <a:prstGeom prst="ellipse">
          <a:avLst/>
        </a:prstGeom>
        <a:gradFill rotWithShape="0">
          <a:gsLst>
            <a:gs pos="0">
              <a:schemeClr val="accent2">
                <a:hueOff val="-661686"/>
                <a:satOff val="746"/>
                <a:lumOff val="1765"/>
                <a:alphaOff val="0"/>
              </a:schemeClr>
            </a:gs>
            <a:gs pos="90000">
              <a:schemeClr val="accent2">
                <a:hueOff val="-661686"/>
                <a:satOff val="746"/>
                <a:lumOff val="1765"/>
                <a:alphaOff val="0"/>
                <a:shade val="100000"/>
                <a:satMod val="105000"/>
              </a:schemeClr>
            </a:gs>
            <a:gs pos="100000">
              <a:schemeClr val="accent2">
                <a:hueOff val="-661686"/>
                <a:satOff val="746"/>
                <a:lumOff val="1765"/>
                <a:alphaOff val="0"/>
                <a:shade val="80000"/>
                <a:satMod val="120000"/>
              </a:schemeClr>
            </a:gs>
          </a:gsLst>
          <a:path path="circle">
            <a:fillToRect l="100000" t="100000" r="100000" b="100000"/>
          </a:path>
        </a:gradFill>
        <a:ln>
          <a:noFill/>
        </a:ln>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accent2">
              <a:hueOff val="-661686"/>
              <a:satOff val="746"/>
              <a:lumOff val="1765"/>
              <a:alphaOff val="0"/>
              <a:shade val="27000"/>
              <a:satMod val="12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ru-RU" sz="1800" kern="1200" dirty="0" smtClean="0"/>
            <a:t>штатная деятельность</a:t>
          </a:r>
          <a:endParaRPr lang="ru-RU" sz="1800" kern="1200" dirty="0"/>
        </a:p>
      </dsp:txBody>
      <dsp:txXfrm>
        <a:off x="6962156" y="3145715"/>
        <a:ext cx="1629167" cy="1629167"/>
      </dsp:txXfrm>
    </dsp:sp>
    <dsp:sp modelId="{802FC2D3-2C7F-4F3A-B31A-78E5B26C2B03}">
      <dsp:nvSpPr>
        <dsp:cNvPr id="0" name=""/>
        <dsp:cNvSpPr/>
      </dsp:nvSpPr>
      <dsp:spPr>
        <a:xfrm rot="10545434">
          <a:off x="3086344" y="3580250"/>
          <a:ext cx="216366" cy="591900"/>
        </a:xfrm>
        <a:prstGeom prst="rightArrow">
          <a:avLst>
            <a:gd name="adj1" fmla="val 60000"/>
            <a:gd name="adj2" fmla="val 50000"/>
          </a:avLst>
        </a:prstGeom>
        <a:gradFill rotWithShape="0">
          <a:gsLst>
            <a:gs pos="0">
              <a:schemeClr val="accent2">
                <a:hueOff val="-1323373"/>
                <a:satOff val="1492"/>
                <a:lumOff val="3530"/>
                <a:alphaOff val="0"/>
              </a:schemeClr>
            </a:gs>
            <a:gs pos="90000">
              <a:schemeClr val="accent2">
                <a:hueOff val="-1323373"/>
                <a:satOff val="1492"/>
                <a:lumOff val="3530"/>
                <a:alphaOff val="0"/>
                <a:shade val="100000"/>
                <a:satMod val="105000"/>
              </a:schemeClr>
            </a:gs>
            <a:gs pos="100000">
              <a:schemeClr val="accent2">
                <a:hueOff val="-1323373"/>
                <a:satOff val="1492"/>
                <a:lumOff val="3530"/>
                <a:alphaOff val="0"/>
                <a:shade val="80000"/>
                <a:satMod val="120000"/>
              </a:schemeClr>
            </a:gs>
          </a:gsLst>
          <a:path path="circle">
            <a:fillToRect l="100000" t="100000" r="100000" b="100000"/>
          </a:path>
        </a:gradFill>
        <a:ln>
          <a:noFill/>
        </a:ln>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accent2">
              <a:hueOff val="-1323373"/>
              <a:satOff val="1492"/>
              <a:lumOff val="3530"/>
              <a:alphaOff val="0"/>
              <a:shade val="27000"/>
              <a:satMod val="12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lvl="0" algn="ctr" defTabSz="1066800">
            <a:lnSpc>
              <a:spcPct val="90000"/>
            </a:lnSpc>
            <a:spcBef>
              <a:spcPct val="0"/>
            </a:spcBef>
            <a:spcAft>
              <a:spcPct val="35000"/>
            </a:spcAft>
          </a:pPr>
          <a:endParaRPr lang="ru-RU" sz="2400" kern="1200"/>
        </a:p>
      </dsp:txBody>
      <dsp:txXfrm rot="10800000">
        <a:off x="3151165" y="3696229"/>
        <a:ext cx="151456" cy="355140"/>
      </dsp:txXfrm>
    </dsp:sp>
    <dsp:sp modelId="{4DD8D24F-447E-4F61-82D3-2C8FC47C3A5B}">
      <dsp:nvSpPr>
        <dsp:cNvPr id="0" name=""/>
        <dsp:cNvSpPr/>
      </dsp:nvSpPr>
      <dsp:spPr>
        <a:xfrm>
          <a:off x="648074" y="2808318"/>
          <a:ext cx="2339992" cy="2339992"/>
        </a:xfrm>
        <a:prstGeom prst="ellipse">
          <a:avLst/>
        </a:prstGeom>
        <a:gradFill rotWithShape="0">
          <a:gsLst>
            <a:gs pos="0">
              <a:schemeClr val="accent2">
                <a:hueOff val="-1323373"/>
                <a:satOff val="1492"/>
                <a:lumOff val="3530"/>
                <a:alphaOff val="0"/>
              </a:schemeClr>
            </a:gs>
            <a:gs pos="90000">
              <a:schemeClr val="accent2">
                <a:hueOff val="-1323373"/>
                <a:satOff val="1492"/>
                <a:lumOff val="3530"/>
                <a:alphaOff val="0"/>
                <a:shade val="100000"/>
                <a:satMod val="105000"/>
              </a:schemeClr>
            </a:gs>
            <a:gs pos="100000">
              <a:schemeClr val="accent2">
                <a:hueOff val="-1323373"/>
                <a:satOff val="1492"/>
                <a:lumOff val="3530"/>
                <a:alphaOff val="0"/>
                <a:shade val="80000"/>
                <a:satMod val="120000"/>
              </a:schemeClr>
            </a:gs>
          </a:gsLst>
          <a:path path="circle">
            <a:fillToRect l="100000" t="100000" r="100000" b="100000"/>
          </a:path>
        </a:gradFill>
        <a:ln>
          <a:noFill/>
        </a:ln>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accent2">
              <a:hueOff val="-1323373"/>
              <a:satOff val="1492"/>
              <a:lumOff val="3530"/>
              <a:alphaOff val="0"/>
              <a:shade val="27000"/>
              <a:satMod val="12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ru-RU" sz="1800" kern="1200" dirty="0" smtClean="0"/>
            <a:t>с учетом </a:t>
          </a:r>
          <a:r>
            <a:rPr lang="ru-RU" sz="1800" kern="1200" dirty="0" err="1" smtClean="0"/>
            <a:t>производствен-ного</a:t>
          </a:r>
          <a:r>
            <a:rPr lang="ru-RU" sz="1800" kern="1200" dirty="0" smtClean="0"/>
            <a:t> оборудования, материалов и сырья</a:t>
          </a:r>
          <a:endParaRPr lang="ru-RU" sz="1800" kern="1200" dirty="0"/>
        </a:p>
      </dsp:txBody>
      <dsp:txXfrm>
        <a:off x="990758" y="3151002"/>
        <a:ext cx="1654624" cy="1654624"/>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B023ECF-9847-44F8-913D-7044CA5F69C7}">
      <dsp:nvSpPr>
        <dsp:cNvPr id="0" name=""/>
        <dsp:cNvSpPr/>
      </dsp:nvSpPr>
      <dsp:spPr>
        <a:xfrm>
          <a:off x="2284613" y="523313"/>
          <a:ext cx="3649057" cy="1267269"/>
        </a:xfrm>
        <a:prstGeom prst="ellipse">
          <a:avLst/>
        </a:prstGeom>
        <a:solidFill>
          <a:schemeClr val="accent1">
            <a:tint val="50000"/>
            <a:alpha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527E71D-58D8-4438-A3FA-0A588B789C5D}">
      <dsp:nvSpPr>
        <dsp:cNvPr id="0" name=""/>
        <dsp:cNvSpPr/>
      </dsp:nvSpPr>
      <dsp:spPr>
        <a:xfrm>
          <a:off x="3761209" y="3626426"/>
          <a:ext cx="707181" cy="452596"/>
        </a:xfrm>
        <a:prstGeom prst="downArrow">
          <a:avLst/>
        </a:prstGeom>
        <a:solidFill>
          <a:schemeClr val="accent2">
            <a:tint val="40000"/>
            <a:hueOff val="0"/>
            <a:satOff val="0"/>
            <a:lumOff val="0"/>
            <a:alphaOff val="0"/>
          </a:schemeClr>
        </a:solidFill>
        <a:ln w="10000" cap="flat" cmpd="sng" algn="ctr">
          <a:solidFill>
            <a:schemeClr val="lt1">
              <a:hueOff val="0"/>
              <a:satOff val="0"/>
              <a:lumOff val="0"/>
              <a:alphaOff val="0"/>
            </a:schemeClr>
          </a:solidFill>
          <a:prstDash val="solid"/>
        </a:ln>
        <a:effectLst/>
        <a:scene3d>
          <a:camera prst="orthographicFront"/>
          <a:lightRig rig="flat" dir="t"/>
        </a:scene3d>
        <a:sp3d prstMaterial="dkEdge">
          <a:bevelT w="8200" h="38100"/>
        </a:sp3d>
      </dsp:spPr>
      <dsp:style>
        <a:lnRef idx="1">
          <a:scrgbClr r="0" g="0" b="0"/>
        </a:lnRef>
        <a:fillRef idx="2">
          <a:scrgbClr r="0" g="0" b="0"/>
        </a:fillRef>
        <a:effectRef idx="1">
          <a:scrgbClr r="0" g="0" b="0"/>
        </a:effectRef>
        <a:fontRef idx="minor"/>
      </dsp:style>
    </dsp:sp>
    <dsp:sp modelId="{F7CDDA07-EAC3-46BE-B059-C4DAC9F2781C}">
      <dsp:nvSpPr>
        <dsp:cNvPr id="0" name=""/>
        <dsp:cNvSpPr/>
      </dsp:nvSpPr>
      <dsp:spPr>
        <a:xfrm>
          <a:off x="442388" y="3988503"/>
          <a:ext cx="7344823" cy="84861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8016" tIns="128016" rIns="128016" bIns="128016" numCol="1" spcCol="1270" anchor="ctr" anchorCtr="0">
          <a:noAutofit/>
        </a:bodyPr>
        <a:lstStyle/>
        <a:p>
          <a:pPr lvl="0" algn="ctr" defTabSz="800100">
            <a:lnSpc>
              <a:spcPct val="90000"/>
            </a:lnSpc>
            <a:spcBef>
              <a:spcPct val="0"/>
            </a:spcBef>
            <a:spcAft>
              <a:spcPct val="35000"/>
            </a:spcAft>
          </a:pPr>
          <a:r>
            <a:rPr lang="ru-RU" sz="1800" b="1" kern="1200" smtClean="0">
              <a:latin typeface="Helios"/>
            </a:rPr>
            <a:t>ГАРАНТИИ И КОМПЕНСАЦИИ РАБОТНИКАМ</a:t>
          </a:r>
          <a:endParaRPr lang="ru-RU" sz="1800" b="1" kern="1200" dirty="0"/>
        </a:p>
      </dsp:txBody>
      <dsp:txXfrm>
        <a:off x="442388" y="3988503"/>
        <a:ext cx="7344823" cy="848618"/>
      </dsp:txXfrm>
    </dsp:sp>
    <dsp:sp modelId="{D7AEFEB6-605A-4FDB-856E-55D0831E82E6}">
      <dsp:nvSpPr>
        <dsp:cNvPr id="0" name=""/>
        <dsp:cNvSpPr/>
      </dsp:nvSpPr>
      <dsp:spPr>
        <a:xfrm>
          <a:off x="3124805" y="1368154"/>
          <a:ext cx="1979999" cy="1979999"/>
        </a:xfrm>
        <a:prstGeom prst="ellipse">
          <a:avLst/>
        </a:prstGeom>
        <a:solidFill>
          <a:schemeClr val="accent2">
            <a:hueOff val="0"/>
            <a:satOff val="0"/>
            <a:lumOff val="0"/>
            <a:alphaOff val="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ru-RU" sz="1200" b="1" kern="1200" dirty="0" smtClean="0"/>
            <a:t>Статья 147 ТК. Оплата труда работников, занятых на работах с вредными и (или) опасными условиями труда</a:t>
          </a:r>
          <a:endParaRPr lang="ru-RU" sz="1200" b="1" kern="1200" dirty="0"/>
        </a:p>
      </dsp:txBody>
      <dsp:txXfrm>
        <a:off x="3414769" y="1658118"/>
        <a:ext cx="1400071" cy="1400071"/>
      </dsp:txXfrm>
    </dsp:sp>
    <dsp:sp modelId="{DCD33AF0-C76C-4E41-A025-EE210FD278A3}">
      <dsp:nvSpPr>
        <dsp:cNvPr id="0" name=""/>
        <dsp:cNvSpPr/>
      </dsp:nvSpPr>
      <dsp:spPr>
        <a:xfrm>
          <a:off x="4330827" y="288034"/>
          <a:ext cx="1900581" cy="1786540"/>
        </a:xfrm>
        <a:prstGeom prst="ellipse">
          <a:avLst/>
        </a:prstGeom>
        <a:solidFill>
          <a:schemeClr val="accent3">
            <a:hueOff val="0"/>
            <a:satOff val="0"/>
            <a:lumOff val="0"/>
            <a:alphaOff val="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ru-RU" sz="1100" b="1" kern="1200" smtClean="0">
              <a:latin typeface="+mj-lt"/>
              <a:ea typeface="+mn-ea"/>
              <a:cs typeface="Arial" pitchFamily="34" charset="0"/>
            </a:rPr>
            <a:t>Статья 117 ТК. Ежегодный дополнительный оплачиваемый отпуск работникам, занятым на работах с вредными и (или) опасными условиями труда</a:t>
          </a:r>
          <a:endParaRPr lang="ru-RU" sz="1100" kern="1200" dirty="0">
            <a:latin typeface="+mj-lt"/>
          </a:endParaRPr>
        </a:p>
      </dsp:txBody>
      <dsp:txXfrm>
        <a:off x="4609161" y="549667"/>
        <a:ext cx="1343913" cy="1263274"/>
      </dsp:txXfrm>
    </dsp:sp>
    <dsp:sp modelId="{0AC33493-FEF9-47FD-BC67-7686D66850F7}">
      <dsp:nvSpPr>
        <dsp:cNvPr id="0" name=""/>
        <dsp:cNvSpPr/>
      </dsp:nvSpPr>
      <dsp:spPr>
        <a:xfrm>
          <a:off x="2026570" y="72002"/>
          <a:ext cx="1977708" cy="1891085"/>
        </a:xfrm>
        <a:prstGeom prst="ellipse">
          <a:avLst/>
        </a:prstGeom>
        <a:solidFill>
          <a:schemeClr val="accent4">
            <a:hueOff val="0"/>
            <a:satOff val="0"/>
            <a:lumOff val="0"/>
            <a:alphaOff val="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ru-RU" sz="1200" b="1" kern="1200" dirty="0" smtClean="0"/>
            <a:t>Статья 92 ТК. Сокращенная продолжительность рабочего времени</a:t>
          </a:r>
          <a:endParaRPr lang="ru-RU" sz="1200" b="1" kern="1200" dirty="0"/>
        </a:p>
      </dsp:txBody>
      <dsp:txXfrm>
        <a:off x="2316199" y="348945"/>
        <a:ext cx="1398450" cy="1337199"/>
      </dsp:txXfrm>
    </dsp:sp>
    <dsp:sp modelId="{1E44C500-56A6-4FB0-8143-C6675F7F57B1}">
      <dsp:nvSpPr>
        <dsp:cNvPr id="0" name=""/>
        <dsp:cNvSpPr/>
      </dsp:nvSpPr>
      <dsp:spPr>
        <a:xfrm>
          <a:off x="1378487" y="-311158"/>
          <a:ext cx="5472624" cy="4525958"/>
        </a:xfrm>
        <a:prstGeom prst="funnel">
          <a:avLst/>
        </a:prstGeom>
        <a:solidFill>
          <a:schemeClr val="lt1">
            <a:alpha val="40000"/>
            <a:hueOff val="0"/>
            <a:satOff val="0"/>
            <a:lumOff val="0"/>
            <a:alphaOff val="0"/>
          </a:schemeClr>
        </a:solidFill>
        <a:ln w="100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8DE60F6-0608-4286-9984-EF0CBCDB18B6}">
      <dsp:nvSpPr>
        <dsp:cNvPr id="0" name=""/>
        <dsp:cNvSpPr/>
      </dsp:nvSpPr>
      <dsp:spPr>
        <a:xfrm>
          <a:off x="0" y="812799"/>
          <a:ext cx="6096000" cy="2438400"/>
        </a:xfrm>
        <a:prstGeom prst="chevron">
          <a:avLst/>
        </a:prstGeom>
        <a:gradFill rotWithShape="0">
          <a:gsLst>
            <a:gs pos="0">
              <a:schemeClr val="accent1">
                <a:shade val="50000"/>
                <a:hueOff val="0"/>
                <a:satOff val="0"/>
                <a:lumOff val="0"/>
                <a:alphaOff val="0"/>
              </a:schemeClr>
            </a:gs>
            <a:gs pos="90000">
              <a:schemeClr val="accent1">
                <a:shade val="50000"/>
                <a:hueOff val="0"/>
                <a:satOff val="0"/>
                <a:lumOff val="0"/>
                <a:alphaOff val="0"/>
                <a:shade val="100000"/>
                <a:satMod val="105000"/>
              </a:schemeClr>
            </a:gs>
            <a:gs pos="100000">
              <a:schemeClr val="accent1">
                <a:shade val="50000"/>
                <a:hueOff val="0"/>
                <a:satOff val="0"/>
                <a:lumOff val="0"/>
                <a:alphaOff val="0"/>
                <a:shade val="80000"/>
                <a:satMod val="120000"/>
              </a:schemeClr>
            </a:gs>
          </a:gsLst>
          <a:path path="circle">
            <a:fillToRect l="100000" t="100000" r="100000" b="100000"/>
          </a:path>
        </a:gradFill>
        <a:ln>
          <a:noFill/>
        </a:ln>
        <a:effectLst>
          <a:outerShdw blurRad="38100" dist="25400" dir="5400000" rotWithShape="0">
            <a:srgbClr val="000000">
              <a:alpha val="4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2012" tIns="30671" rIns="30671" bIns="30671" numCol="1" spcCol="1270" anchor="ctr" anchorCtr="0">
          <a:noAutofit/>
        </a:bodyPr>
        <a:lstStyle/>
        <a:p>
          <a:pPr lvl="0" algn="ctr" defTabSz="1022350">
            <a:lnSpc>
              <a:spcPct val="90000"/>
            </a:lnSpc>
            <a:spcBef>
              <a:spcPct val="0"/>
            </a:spcBef>
            <a:spcAft>
              <a:spcPct val="35000"/>
            </a:spcAft>
          </a:pPr>
          <a:r>
            <a:rPr lang="ru-RU" sz="2300" kern="1200" dirty="0" smtClean="0"/>
            <a:t>Федеральный закон от 29 декабря 2006 г. N 255-ФЗ
"Об обязательном социальном страховании на случай временной нетрудоспособности и в связи с материнством"</a:t>
          </a:r>
          <a:endParaRPr lang="ru-RU" sz="2300" kern="1200" dirty="0"/>
        </a:p>
      </dsp:txBody>
      <dsp:txXfrm>
        <a:off x="1219200" y="812799"/>
        <a:ext cx="3657600" cy="2438400"/>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DCED039-F077-424E-A23E-005C1C81FC38}">
      <dsp:nvSpPr>
        <dsp:cNvPr id="0" name=""/>
        <dsp:cNvSpPr/>
      </dsp:nvSpPr>
      <dsp:spPr>
        <a:xfrm rot="16200000">
          <a:off x="1880" y="707061"/>
          <a:ext cx="4046876" cy="4046876"/>
        </a:xfrm>
        <a:prstGeom prst="downArrow">
          <a:avLst>
            <a:gd name="adj1" fmla="val 50000"/>
            <a:gd name="adj2" fmla="val 35000"/>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904" tIns="120904" rIns="120904" bIns="120904" numCol="1" spcCol="1270" anchor="ctr" anchorCtr="0">
          <a:noAutofit/>
        </a:bodyPr>
        <a:lstStyle/>
        <a:p>
          <a:pPr lvl="0" algn="ctr" defTabSz="755650">
            <a:lnSpc>
              <a:spcPct val="90000"/>
            </a:lnSpc>
            <a:spcBef>
              <a:spcPct val="0"/>
            </a:spcBef>
            <a:spcAft>
              <a:spcPct val="35000"/>
            </a:spcAft>
          </a:pPr>
          <a:r>
            <a:rPr lang="ru-RU" sz="1700" kern="1200" dirty="0" smtClean="0"/>
            <a:t>Постановление Минтруда РФ и Минобразования РФ от 13 января 2003 г. N 1/29 "Об утверждении Порядка обучения по охране труда и проверки знаний требований охраны труда работников организаций"</a:t>
          </a:r>
          <a:endParaRPr lang="ru-RU" sz="1700" kern="1200" dirty="0"/>
        </a:p>
      </dsp:txBody>
      <dsp:txXfrm rot="5400000">
        <a:off x="1881" y="1718780"/>
        <a:ext cx="3338673" cy="2023438"/>
      </dsp:txXfrm>
    </dsp:sp>
    <dsp:sp modelId="{11CE0F82-E8BC-415B-9000-2D01A199017B}">
      <dsp:nvSpPr>
        <dsp:cNvPr id="0" name=""/>
        <dsp:cNvSpPr/>
      </dsp:nvSpPr>
      <dsp:spPr>
        <a:xfrm rot="5400000">
          <a:off x="4314515" y="707061"/>
          <a:ext cx="4046876" cy="4046876"/>
        </a:xfrm>
        <a:prstGeom prst="downArrow">
          <a:avLst>
            <a:gd name="adj1" fmla="val 50000"/>
            <a:gd name="adj2" fmla="val 35000"/>
          </a:avLst>
        </a:prstGeom>
        <a:solidFill>
          <a:schemeClr val="accent3">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904" tIns="120904" rIns="120904" bIns="120904" numCol="1" spcCol="1270" anchor="ctr" anchorCtr="0">
          <a:noAutofit/>
        </a:bodyPr>
        <a:lstStyle/>
        <a:p>
          <a:pPr lvl="0" algn="ctr" defTabSz="755650">
            <a:lnSpc>
              <a:spcPct val="90000"/>
            </a:lnSpc>
            <a:spcBef>
              <a:spcPct val="0"/>
            </a:spcBef>
            <a:spcAft>
              <a:spcPct val="35000"/>
            </a:spcAft>
          </a:pPr>
          <a:r>
            <a:rPr lang="ru-RU" sz="1700" kern="1200" smtClean="0"/>
            <a:t>Межгосударственный стандарт ГОСТ 12.0.004-2015 "Система стандартов безопасности труда. Организация обучения безопасности труда. Общие положения"</a:t>
          </a:r>
          <a:endParaRPr lang="ru-RU" sz="1700" kern="1200"/>
        </a:p>
      </dsp:txBody>
      <dsp:txXfrm rot="-5400000">
        <a:off x="5022719" y="1718780"/>
        <a:ext cx="3338673" cy="2023438"/>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A5EAAF1-9FF1-4A69-A967-B180245E0350}">
      <dsp:nvSpPr>
        <dsp:cNvPr id="0" name=""/>
        <dsp:cNvSpPr/>
      </dsp:nvSpPr>
      <dsp:spPr>
        <a:xfrm>
          <a:off x="2552" y="245992"/>
          <a:ext cx="5122272" cy="2048908"/>
        </a:xfrm>
        <a:prstGeom prst="chevron">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1750" tIns="15875" rIns="0" bIns="15875" numCol="1" spcCol="1270" anchor="ctr" anchorCtr="0">
          <a:noAutofit/>
        </a:bodyPr>
        <a:lstStyle/>
        <a:p>
          <a:pPr lvl="0" algn="ctr" defTabSz="1111250">
            <a:lnSpc>
              <a:spcPct val="90000"/>
            </a:lnSpc>
            <a:spcBef>
              <a:spcPct val="0"/>
            </a:spcBef>
            <a:spcAft>
              <a:spcPct val="35000"/>
            </a:spcAft>
          </a:pPr>
          <a:r>
            <a:rPr lang="ru-RU" sz="2500" kern="1200" dirty="0" smtClean="0"/>
            <a:t>Приказ Министерства здравоохранения и социального развития РФ от 1 июня 2009 г. N 290н</a:t>
          </a:r>
          <a:endParaRPr lang="ru-RU" sz="2500" kern="1200" dirty="0"/>
        </a:p>
      </dsp:txBody>
      <dsp:txXfrm>
        <a:off x="1027006" y="245992"/>
        <a:ext cx="3073364" cy="2048908"/>
      </dsp:txXfrm>
    </dsp:sp>
    <dsp:sp modelId="{138114BF-73EB-4DB9-A25C-4989CE4EA7AA}">
      <dsp:nvSpPr>
        <dsp:cNvPr id="0" name=""/>
        <dsp:cNvSpPr/>
      </dsp:nvSpPr>
      <dsp:spPr>
        <a:xfrm>
          <a:off x="4458929" y="420150"/>
          <a:ext cx="4251485" cy="1700594"/>
        </a:xfrm>
        <a:prstGeom prst="chevron">
          <a:avLst/>
        </a:prstGeom>
        <a:solidFill>
          <a:schemeClr val="accent2">
            <a:tint val="40000"/>
            <a:alpha val="90000"/>
            <a:hueOff val="0"/>
            <a:satOff val="0"/>
            <a:lumOff val="0"/>
            <a:alphaOff val="0"/>
          </a:schemeClr>
        </a:solidFill>
        <a:ln w="19050" cap="flat"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5400" tIns="12700" rIns="0" bIns="12700" numCol="1" spcCol="1270" anchor="ctr" anchorCtr="0">
          <a:noAutofit/>
        </a:bodyPr>
        <a:lstStyle/>
        <a:p>
          <a:pPr lvl="0" algn="ctr" defTabSz="889000">
            <a:lnSpc>
              <a:spcPct val="90000"/>
            </a:lnSpc>
            <a:spcBef>
              <a:spcPct val="0"/>
            </a:spcBef>
            <a:spcAft>
              <a:spcPct val="35000"/>
            </a:spcAft>
          </a:pPr>
          <a:r>
            <a:rPr lang="ru-RU" sz="2000" kern="1200" dirty="0" smtClean="0"/>
            <a:t>"Об утверждении Межотраслевых правил обеспечения работников специальной одеждой, ..."</a:t>
          </a:r>
          <a:endParaRPr lang="ru-RU" sz="2000" kern="1200" dirty="0"/>
        </a:p>
      </dsp:txBody>
      <dsp:txXfrm>
        <a:off x="5309226" y="420150"/>
        <a:ext cx="2550891" cy="1700594"/>
      </dsp:txXfrm>
    </dsp:sp>
    <dsp:sp modelId="{A04D561C-4240-4694-A006-DB431670560D}">
      <dsp:nvSpPr>
        <dsp:cNvPr id="0" name=""/>
        <dsp:cNvSpPr/>
      </dsp:nvSpPr>
      <dsp:spPr>
        <a:xfrm>
          <a:off x="2552" y="2581749"/>
          <a:ext cx="5122272" cy="2048908"/>
        </a:xfrm>
        <a:prstGeom prst="chevron">
          <a:avLst/>
        </a:prstGeom>
        <a:solidFill>
          <a:schemeClr val="accent3">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1750" tIns="15875" rIns="0" bIns="15875" numCol="1" spcCol="1270" anchor="ctr" anchorCtr="0">
          <a:noAutofit/>
        </a:bodyPr>
        <a:lstStyle/>
        <a:p>
          <a:pPr lvl="0" algn="ctr" defTabSz="1111250">
            <a:lnSpc>
              <a:spcPct val="90000"/>
            </a:lnSpc>
            <a:spcBef>
              <a:spcPct val="0"/>
            </a:spcBef>
            <a:spcAft>
              <a:spcPct val="35000"/>
            </a:spcAft>
          </a:pPr>
          <a:r>
            <a:rPr lang="ru-RU" sz="2500" kern="1200" dirty="0" smtClean="0"/>
            <a:t>Приказ Министерства труда и социальной защиты РФ от 9 декабря 2014 г. N 997н</a:t>
          </a:r>
          <a:endParaRPr lang="ru-RU" sz="2500" kern="1200" dirty="0"/>
        </a:p>
      </dsp:txBody>
      <dsp:txXfrm>
        <a:off x="1027006" y="2581749"/>
        <a:ext cx="3073364" cy="2048908"/>
      </dsp:txXfrm>
    </dsp:sp>
    <dsp:sp modelId="{407AF4F0-B0A4-4B0E-9406-BED96F6709E5}">
      <dsp:nvSpPr>
        <dsp:cNvPr id="0" name=""/>
        <dsp:cNvSpPr/>
      </dsp:nvSpPr>
      <dsp:spPr>
        <a:xfrm>
          <a:off x="4458929" y="2755906"/>
          <a:ext cx="4251485" cy="1700594"/>
        </a:xfrm>
        <a:prstGeom prst="chevron">
          <a:avLst/>
        </a:prstGeom>
        <a:solidFill>
          <a:schemeClr val="accent3">
            <a:tint val="40000"/>
            <a:alpha val="90000"/>
            <a:hueOff val="0"/>
            <a:satOff val="0"/>
            <a:lumOff val="0"/>
            <a:alphaOff val="0"/>
          </a:schemeClr>
        </a:solidFill>
        <a:ln w="19050" cap="flat" cmpd="sng" algn="ctr">
          <a:solidFill>
            <a:schemeClr val="accent3">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5400" tIns="12700" rIns="0" bIns="12700" numCol="1" spcCol="1270" anchor="ctr" anchorCtr="0">
          <a:noAutofit/>
        </a:bodyPr>
        <a:lstStyle/>
        <a:p>
          <a:pPr lvl="0" algn="ctr" defTabSz="889000">
            <a:lnSpc>
              <a:spcPct val="90000"/>
            </a:lnSpc>
            <a:spcBef>
              <a:spcPct val="0"/>
            </a:spcBef>
            <a:spcAft>
              <a:spcPct val="35000"/>
            </a:spcAft>
          </a:pPr>
          <a:r>
            <a:rPr lang="ru-RU" sz="2000" kern="1200" dirty="0" smtClean="0"/>
            <a:t>"Об утверждении Типовых норм бесплатной выдачи специальной одежды,..."</a:t>
          </a:r>
          <a:endParaRPr lang="ru-RU" sz="2000" kern="1200" dirty="0"/>
        </a:p>
      </dsp:txBody>
      <dsp:txXfrm>
        <a:off x="5309226" y="2755906"/>
        <a:ext cx="2550891" cy="1700594"/>
      </dsp:txXfrm>
    </dsp:sp>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funnel1">
  <dgm:title val=""/>
  <dgm:desc val=""/>
  <dgm:catLst>
    <dgm:cat type="relationship" pri="2000"/>
    <dgm:cat type="process" pri="27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4"/>
      <dgm:resizeHandles val="exact"/>
    </dgm:varLst>
    <dgm:alg type="composite">
      <dgm:param type="ar" val="1.25"/>
    </dgm:alg>
    <dgm:shape xmlns:r="http://schemas.openxmlformats.org/officeDocument/2006/relationships" r:blip="">
      <dgm:adjLst/>
    </dgm:shape>
    <dgm:presOf/>
    <dgm:choose name="Name1">
      <dgm:if name="Name2" axis="ch" ptType="node" func="cnt" op="equ" val="2">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w" for="ch" forName="item1" refType="w" fact="0.35"/>
          <dgm:constr type="h" for="ch" forName="item1" refType="w" fact="0.35"/>
          <dgm:constr type="t" for="ch" forName="item1" refType="h" fact="0.05"/>
          <dgm:constr type="l" for="ch" forName="item1" refType="w" fact="0.125"/>
          <dgm:constr type="primFontSz" for="ch" forName="item1" op="equ" val="65"/>
          <dgm:constr type="w" for="ch" forName="funnel" refType="w" fact="0.7"/>
          <dgm:constr type="h" for="ch" forName="funnel" refType="h" fact="0.7"/>
          <dgm:constr type="t" for="ch" forName="funnel"/>
          <dgm:constr type="l" for="ch" forName="funnel"/>
        </dgm:constrLst>
      </dgm:if>
      <dgm:else name="Name3">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primFontSz" for="ch" forName="rectangle" val="65"/>
          <dgm:constr type="w" for="ch" forName="item1" refType="w" fact="0.225"/>
          <dgm:constr type="h" for="ch" forName="item1" refType="w" fact="0.225"/>
          <dgm:constr type="t" for="ch" forName="item1" refType="h" fact="0.336"/>
          <dgm:constr type="l" for="ch" forName="item1" refType="w" fact="0.261"/>
          <dgm:constr type="primFontSz" for="ch" forName="item1" val="65"/>
          <dgm:constr type="w" for="ch" forName="item2" refType="w" fact="0.225"/>
          <dgm:constr type="h" for="ch" forName="item2" refType="w" fact="0.225"/>
          <dgm:constr type="t" for="ch" forName="item2" refType="h" fact="0.125"/>
          <dgm:constr type="l" for="ch" forName="item2" refType="w" fact="0.1"/>
          <dgm:constr type="primFontSz" for="ch" forName="item2" refType="primFontSz" refFor="ch" refForName="item1" op="equ"/>
          <dgm:constr type="w" for="ch" forName="item3" refType="w" fact="0.225"/>
          <dgm:constr type="h" for="ch" forName="item3" refType="w" fact="0.225"/>
          <dgm:constr type="t" for="ch" forName="item3" refType="h" fact="0.057"/>
          <dgm:constr type="l" for="ch" forName="item3" refType="w" fact="0.33"/>
          <dgm:constr type="primFontSz" for="ch" forName="item3" refType="primFontSz" refFor="ch" refForName="item1" op="equ"/>
          <dgm:constr type="w" for="ch" forName="funnel" refType="w" fact="0.7"/>
          <dgm:constr type="h" for="ch" forName="funnel" refType="h" fact="0.7"/>
          <dgm:constr type="t" for="ch" forName="funnel"/>
          <dgm:constr type="l" for="ch" forName="funnel"/>
        </dgm:constrLst>
      </dgm:else>
    </dgm:choose>
    <dgm:ruleLst/>
    <dgm:choose name="Name4">
      <dgm:if name="Name5" axis="ch" ptType="node" func="cnt" op="gte" val="1">
        <dgm:layoutNode name="ellipse" styleLbl="trBgShp">
          <dgm:alg type="sp"/>
          <dgm:shape xmlns:r="http://schemas.openxmlformats.org/officeDocument/2006/relationships" type="ellipse" r:blip="">
            <dgm:adjLst/>
          </dgm:shape>
          <dgm:presOf/>
          <dgm:constrLst/>
          <dgm:ruleLst/>
        </dgm:layoutNode>
        <dgm:layoutNode name="arrow1" styleLbl="fgShp">
          <dgm:alg type="sp"/>
          <dgm:shape xmlns:r="http://schemas.openxmlformats.org/officeDocument/2006/relationships" type="downArrow" r:blip="">
            <dgm:adjLst/>
          </dgm:shape>
          <dgm:presOf/>
          <dgm:constrLst/>
          <dgm:ruleLst/>
        </dgm:layoutNode>
        <dgm:layoutNode name="rectangle" styleLbl="revTx">
          <dgm:varLst>
            <dgm:bulletEnabled val="1"/>
          </dgm:varLst>
          <dgm:alg type="tx">
            <dgm:param type="txAnchorHorzCh" val="ctr"/>
          </dgm:alg>
          <dgm:shape xmlns:r="http://schemas.openxmlformats.org/officeDocument/2006/relationships" type="rect" r:blip="">
            <dgm:adjLst/>
          </dgm:shape>
          <dgm:choose name="Name6">
            <dgm:if name="Name7" axis="ch" ptType="node" func="cnt" op="equ" val="1">
              <dgm:presOf axis="ch desOrSelf" ptType="node node" st="1 1" cnt="1 0"/>
            </dgm:if>
            <dgm:if name="Name8" axis="ch" ptType="node" func="cnt" op="equ" val="2">
              <dgm:presOf axis="ch desOrSelf" ptType="node node" st="2 1" cnt="1 0"/>
            </dgm:if>
            <dgm:if name="Name9" axis="ch" ptType="node" func="cnt" op="equ" val="3">
              <dgm:presOf axis="ch desOrSelf" ptType="node node" st="3 1" cnt="1 0"/>
            </dgm:if>
            <dgm:else name="Name10">
              <dgm:presOf axis="ch desOrSelf" ptType="node node" st="4 1" cnt="1 0"/>
            </dgm:else>
          </dgm:choose>
          <dgm:constrLst/>
          <dgm:ruleLst>
            <dgm:rule type="primFontSz" val="5" fact="NaN" max="NaN"/>
          </dgm:ruleLst>
        </dgm:layoutNode>
        <dgm:forEach name="Name11" axis="ch" ptType="node" st="2" cnt="1">
          <dgm:layoutNode name="item1" styleLbl="node1">
            <dgm:varLst>
              <dgm:bulletEnabled val="1"/>
            </dgm:varLst>
            <dgm:alg type="tx">
              <dgm:param type="txAnchorVertCh" val="mid"/>
            </dgm:alg>
            <dgm:shape xmlns:r="http://schemas.openxmlformats.org/officeDocument/2006/relationships" type="ellipse" r:blip="">
              <dgm:adjLst/>
            </dgm:shape>
            <dgm:choose name="Name12">
              <dgm:if name="Name13" axis="root ch" ptType="all node" func="cnt" op="equ" val="1">
                <dgm:presOf/>
              </dgm:if>
              <dgm:if name="Name14" axis="root ch" ptType="all node" func="cnt" op="equ" val="2">
                <dgm:presOf axis="root ch desOrSelf" ptType="all node node" st="1 1 1" cnt="0 1 0"/>
              </dgm:if>
              <dgm:if name="Name15" axis="root ch" ptType="all node" func="cnt" op="equ" val="3">
                <dgm:presOf axis="root ch desOrSelf" ptType="all node node" st="1 2 1" cnt="0 1 0"/>
              </dgm:if>
              <dgm:else name="Name16">
                <dgm:presOf axis="root ch desOrSelf" ptType="all node node" st="1 3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17" axis="ch" ptType="node" st="3" cnt="1">
          <dgm:layoutNode name="item2" styleLbl="node1">
            <dgm:varLst>
              <dgm:bulletEnabled val="1"/>
            </dgm:varLst>
            <dgm:alg type="tx">
              <dgm:param type="txAnchorVertCh" val="mid"/>
            </dgm:alg>
            <dgm:shape xmlns:r="http://schemas.openxmlformats.org/officeDocument/2006/relationships" type="ellipse" r:blip="">
              <dgm:adjLst/>
            </dgm:shape>
            <dgm:choose name="Name18">
              <dgm:if name="Name19" axis="root ch" ptType="all node" func="cnt" op="equ" val="1">
                <dgm:presOf/>
              </dgm:if>
              <dgm:if name="Name20" axis="root ch" ptType="all node" func="cnt" op="equ" val="2">
                <dgm:presOf/>
              </dgm:if>
              <dgm:if name="Name21" axis="root ch" ptType="all node" func="cnt" op="equ" val="3">
                <dgm:presOf axis="root ch desOrSelf" ptType="all node node" st="1 1 1" cnt="0 1 0"/>
              </dgm:if>
              <dgm:else name="Name22">
                <dgm:presOf axis="root ch desOrSelf" ptType="all node node" st="1 2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23" axis="ch" ptType="node" st="4" cnt="1">
          <dgm:layoutNode name="item3" styleLbl="node1">
            <dgm:varLst>
              <dgm:bulletEnabled val="1"/>
            </dgm:varLst>
            <dgm:alg type="tx">
              <dgm:param type="txAnchorVertCh" val="mid"/>
            </dgm:alg>
            <dgm:shape xmlns:r="http://schemas.openxmlformats.org/officeDocument/2006/relationships" type="ellipse" r:blip="">
              <dgm:adjLst/>
            </dgm:shape>
            <dgm:choose name="Name24">
              <dgm:if name="Name25" axis="root ch" ptType="all node" func="cnt" op="equ" val="1">
                <dgm:presOf/>
              </dgm:if>
              <dgm:if name="Name26" axis="root ch" ptType="all node" func="cnt" op="equ" val="2">
                <dgm:presOf/>
              </dgm:if>
              <dgm:if name="Name27" axis="root ch" ptType="all node" func="cnt" op="equ" val="3">
                <dgm:presOf/>
              </dgm:if>
              <dgm:else name="Name28">
                <dgm:presOf axis="root ch desOrSelf" ptType="all node node" st="1 1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layoutNode name="funnel" styleLbl="trAlignAcc1">
          <dgm:alg type="sp"/>
          <dgm:shape xmlns:r="http://schemas.openxmlformats.org/officeDocument/2006/relationships" type="funnel" r:blip="">
            <dgm:adjLst/>
          </dgm:shape>
          <dgm:presOf/>
          <dgm:constrLst/>
          <dgm:ruleLst/>
        </dgm:layoutNode>
      </dgm:if>
      <dgm:else name="Name29"/>
    </dgm:choose>
  </dgm:layoutNode>
</dgm:layoutDef>
</file>

<file path=ppt/diagrams/layout5.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6.xml><?xml version="1.0" encoding="utf-8"?>
<dgm:layoutDef xmlns:dgm="http://schemas.openxmlformats.org/drawingml/2006/diagram" xmlns:a="http://schemas.openxmlformats.org/drawingml/2006/main" uniqueId="urn:microsoft.com/office/officeart/2005/8/layout/arrow5">
  <dgm:title val=""/>
  <dgm:desc val=""/>
  <dgm:catLst>
    <dgm:cat type="relationship" pri="6000"/>
    <dgm:cat type="process" pri="31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lte" val="2">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 type="diam" refType="w" refFor="ch" refPtType="node" op="equ" fact="1.1"/>
        </dgm:constrLst>
      </dgm:if>
      <dgm:if name="Name11" axis="ch" ptType="node" func="cnt" op="equ" val="5">
        <dgm:constrLst>
          <dgm:constr type="primFontSz" for="ch" ptType="node" op="equ" val="65"/>
          <dgm:constr type="w" for="ch" ptType="node" refType="w"/>
          <dgm:constr type="h" for="ch" ptType="node" refType="w" refFor="ch" refPtType="node" op="equ"/>
          <dgm:constr type="sibSp" refType="w" refFor="ch" refPtType="node" fact="-0.2"/>
          <dgm:constr type="sibSp" refType="h" op="lte" fact="0.1"/>
        </dgm:constrLst>
      </dgm:if>
      <dgm:if name="Name12" axis="ch" ptType="node" func="cnt" op="equ" val="6">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3" axis="ch" ptType="node" func="cnt" op="equ" val="7">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4" axis="ch" ptType="node" func="cnt" op="equ" val="8">
        <dgm:constrLst>
          <dgm:constr type="primFontSz" for="ch" ptType="node" op="equ" val="65"/>
          <dgm:constr type="w" for="ch" ptType="node" refType="w"/>
          <dgm:constr type="h" for="ch" ptType="node" refType="w" refFor="ch" refPtType="node" op="equ"/>
          <dgm:constr type="sibSp"/>
          <dgm:constr type="sibSp" refType="h" op="lte" fact="0.1"/>
        </dgm:constrLst>
      </dgm:if>
      <dgm:if name="Name15" axis="ch" ptType="node" func="cnt" op="gte" val="9">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else name="Name16">
        <dgm:constrLst>
          <dgm:constr type="primFontSz" for="ch" ptType="node" op="equ" val="65"/>
          <dgm:constr type="w" for="ch" ptType="node" refType="w"/>
          <dgm:constr type="h" for="ch" ptType="node" refType="w" refFor="ch" refPtType="node" op="equ"/>
          <dgm:constr type="sibSp" refType="w" refFor="ch" refPtType="node" fact="-0.35"/>
        </dgm:constrLst>
      </dgm:else>
    </dgm:choose>
    <dgm:ruleLst/>
    <dgm:forEach name="Name17" axis="ch" ptType="node">
      <dgm:layoutNode name="arrow">
        <dgm:varLst>
          <dgm:bulletEnabled val="1"/>
        </dgm:varLst>
        <dgm:alg type="tx"/>
        <dgm:shape xmlns:r="http://schemas.openxmlformats.org/officeDocument/2006/relationships" type="downArrow" r:blip="">
          <dgm:adjLst>
            <dgm:adj idx="2" val="0.35"/>
          </dgm:adjLst>
        </dgm:shape>
        <dgm:presOf axis="desOrSelf" ptType="node"/>
        <dgm:constrLst/>
        <dgm:ruleLst>
          <dgm:rule type="primFontSz" val="5" fact="NaN" max="NaN"/>
        </dgm:ruleLst>
      </dgm:layoutNode>
    </dgm:forEach>
  </dgm:layoutNode>
</dgm:layoutDef>
</file>

<file path=ppt/diagrams/layout7.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4CDA5B8-CB1C-48A0-867A-513B5846C6A2}" type="datetimeFigureOut">
              <a:rPr lang="ru-RU" smtClean="0"/>
              <a:t>23.11.2017</a:t>
            </a:fld>
            <a:endParaRPr lang="ru-RU"/>
          </a:p>
        </p:txBody>
      </p:sp>
      <p:sp>
        <p:nvSpPr>
          <p:cNvPr id="4" name="Образ слайда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654E5D6-EAB9-49DE-B7AB-1643629ECA66}" type="slidenum">
              <a:rPr lang="ru-RU" smtClean="0"/>
              <a:t>‹#›</a:t>
            </a:fld>
            <a:endParaRPr lang="ru-RU"/>
          </a:p>
        </p:txBody>
      </p:sp>
    </p:spTree>
    <p:extLst>
      <p:ext uri="{BB962C8B-B14F-4D97-AF65-F5344CB8AC3E}">
        <p14:creationId xmlns:p14="http://schemas.microsoft.com/office/powerpoint/2010/main" val="38586778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8654E5D6-EAB9-49DE-B7AB-1643629ECA66}" type="slidenum">
              <a:rPr lang="ru-RU" smtClean="0"/>
              <a:t>1</a:t>
            </a:fld>
            <a:endParaRPr lang="ru-RU"/>
          </a:p>
        </p:txBody>
      </p:sp>
    </p:spTree>
    <p:extLst>
      <p:ext uri="{BB962C8B-B14F-4D97-AF65-F5344CB8AC3E}">
        <p14:creationId xmlns:p14="http://schemas.microsoft.com/office/powerpoint/2010/main" val="6057434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pPr>
              <a:defRPr/>
            </a:pPr>
            <a:fld id="{4D8AA66A-532E-475D-89BA-7C5200241950}" type="slidenum">
              <a:rPr lang="ru-RU" smtClean="0"/>
              <a:pPr>
                <a:defRPr/>
              </a:pPr>
              <a:t>14</a:t>
            </a:fld>
            <a:endParaRPr lang="ru-RU" dirty="0"/>
          </a:p>
        </p:txBody>
      </p:sp>
    </p:spTree>
    <p:extLst>
      <p:ext uri="{BB962C8B-B14F-4D97-AF65-F5344CB8AC3E}">
        <p14:creationId xmlns:p14="http://schemas.microsoft.com/office/powerpoint/2010/main" val="27859390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ru-RU" dirty="0" smtClean="0"/>
              <a:t>Повышенные или дополнительные гарантии и компенсации за работу на работах с вредными и (или) опасными условиями труда могут устанавливаться коллективным договором, локальным нормативным актом с учетом финансово-экономического положения работодателя.</a:t>
            </a:r>
          </a:p>
        </p:txBody>
      </p:sp>
      <p:sp>
        <p:nvSpPr>
          <p:cNvPr id="4" name="Номер слайда 3"/>
          <p:cNvSpPr>
            <a:spLocks noGrp="1"/>
          </p:cNvSpPr>
          <p:nvPr>
            <p:ph type="sldNum" sz="quarter" idx="10"/>
          </p:nvPr>
        </p:nvSpPr>
        <p:spPr/>
        <p:txBody>
          <a:bodyPr/>
          <a:lstStyle/>
          <a:p>
            <a:pPr>
              <a:defRPr/>
            </a:pPr>
            <a:fld id="{4D8AA66A-532E-475D-89BA-7C5200241950}" type="slidenum">
              <a:rPr lang="ru-RU" smtClean="0"/>
              <a:pPr>
                <a:defRPr/>
              </a:pPr>
              <a:t>17</a:t>
            </a:fld>
            <a:endParaRPr lang="ru-RU" dirty="0"/>
          </a:p>
        </p:txBody>
      </p:sp>
    </p:spTree>
    <p:extLst>
      <p:ext uri="{BB962C8B-B14F-4D97-AF65-F5344CB8AC3E}">
        <p14:creationId xmlns:p14="http://schemas.microsoft.com/office/powerpoint/2010/main" val="42175192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200" b="1" i="0" u="none" strike="noStrike" kern="1200" baseline="0" dirty="0" smtClean="0">
                <a:solidFill>
                  <a:schemeClr val="tx1"/>
                </a:solidFill>
                <a:latin typeface="+mn-lt"/>
                <a:ea typeface="+mn-ea"/>
                <a:cs typeface="+mn-cs"/>
              </a:rPr>
              <a:t>Постановление Правительства РФ от 20 ноября 2008 г. N 870</a:t>
            </a:r>
            <a:br>
              <a:rPr lang="ru-RU" sz="1200" b="1" i="0" u="none" strike="noStrike" kern="1200" baseline="0" dirty="0" smtClean="0">
                <a:solidFill>
                  <a:schemeClr val="tx1"/>
                </a:solidFill>
                <a:latin typeface="+mn-lt"/>
                <a:ea typeface="+mn-ea"/>
                <a:cs typeface="+mn-cs"/>
              </a:rPr>
            </a:br>
            <a:r>
              <a:rPr lang="ru-RU" sz="1200" b="1" i="0" u="none" strike="noStrike" kern="1200" baseline="0" dirty="0" smtClean="0">
                <a:solidFill>
                  <a:schemeClr val="tx1"/>
                </a:solidFill>
                <a:latin typeface="+mn-lt"/>
                <a:ea typeface="+mn-ea"/>
                <a:cs typeface="+mn-cs"/>
              </a:rPr>
              <a:t>"Об установлении сокращенной продолжительности рабочего времени, ежегодного дополнительного оплачиваемого отпуска, повышенной оплаты труда работникам, занятым на тяжелых работах, работах с вредными и (или) опасными и иными особыми условиями труда"</a:t>
            </a:r>
          </a:p>
          <a:p>
            <a:endParaRPr lang="ru-RU" dirty="0"/>
          </a:p>
        </p:txBody>
      </p:sp>
      <p:sp>
        <p:nvSpPr>
          <p:cNvPr id="4" name="Номер слайда 3"/>
          <p:cNvSpPr>
            <a:spLocks noGrp="1"/>
          </p:cNvSpPr>
          <p:nvPr>
            <p:ph type="sldNum" sz="quarter" idx="10"/>
          </p:nvPr>
        </p:nvSpPr>
        <p:spPr/>
        <p:txBody>
          <a:bodyPr/>
          <a:lstStyle/>
          <a:p>
            <a:fld id="{89B64031-AEA2-4F00-B4BC-B08BD3604D1C}" type="slidenum">
              <a:rPr lang="ru-RU" smtClean="0"/>
              <a:t>20</a:t>
            </a:fld>
            <a:endParaRPr lang="ru-RU"/>
          </a:p>
        </p:txBody>
      </p:sp>
    </p:spTree>
    <p:extLst>
      <p:ext uri="{BB962C8B-B14F-4D97-AF65-F5344CB8AC3E}">
        <p14:creationId xmlns:p14="http://schemas.microsoft.com/office/powerpoint/2010/main" val="41484018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7" name="Rectangle 6"/>
          <p:cNvSpPr/>
          <p:nvPr/>
        </p:nvSpPr>
        <p:spPr>
          <a:xfrm>
            <a:off x="182879" y="182879"/>
            <a:ext cx="8778240" cy="6492240"/>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32485" y="882376"/>
            <a:ext cx="7475220" cy="2926080"/>
          </a:xfrm>
        </p:spPr>
        <p:txBody>
          <a:bodyPr anchor="b">
            <a:normAutofit/>
          </a:bodyPr>
          <a:lstStyle>
            <a:lvl1pPr algn="ctr">
              <a:lnSpc>
                <a:spcPct val="85000"/>
              </a:lnSpc>
              <a:defRPr sz="6000" b="1" cap="all" baseline="0">
                <a:solidFill>
                  <a:srgbClr val="FFFFFF"/>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282148" y="3869635"/>
            <a:ext cx="6575895" cy="1388165"/>
          </a:xfrm>
        </p:spPr>
        <p:txBody>
          <a:bodyPr>
            <a:normAutofit/>
          </a:bodyPr>
          <a:lstStyle>
            <a:lvl1pPr marL="0" indent="0" algn="ctr">
              <a:spcBef>
                <a:spcPts val="1000"/>
              </a:spcBef>
              <a:buNone/>
              <a:defRPr sz="1800">
                <a:solidFill>
                  <a:srgbClr val="FFFFFF"/>
                </a:solidFill>
              </a:defRPr>
            </a:lvl1pPr>
            <a:lvl2pPr marL="342900" indent="0" algn="ctr">
              <a:buNone/>
              <a:defRPr sz="1800"/>
            </a:lvl2pPr>
            <a:lvl3pPr marL="685800" indent="0" algn="ctr">
              <a:buNone/>
              <a:defRPr sz="1800"/>
            </a:lvl3pPr>
            <a:lvl4pPr marL="1028700" indent="0" algn="ctr">
              <a:buNone/>
              <a:defRPr sz="1500"/>
            </a:lvl4pPr>
            <a:lvl5pPr marL="1371600" indent="0" algn="ctr">
              <a:buNone/>
              <a:defRPr sz="1500"/>
            </a:lvl5pPr>
            <a:lvl6pPr marL="1714500" indent="0" algn="ctr">
              <a:buNone/>
              <a:defRPr sz="1500"/>
            </a:lvl6pPr>
            <a:lvl7pPr marL="2057400" indent="0" algn="ctr">
              <a:buNone/>
              <a:defRPr sz="1500"/>
            </a:lvl7pPr>
            <a:lvl8pPr marL="2400300" indent="0" algn="ctr">
              <a:buNone/>
              <a:defRPr sz="1500"/>
            </a:lvl8pPr>
            <a:lvl9pPr marL="2743200" indent="0" algn="ctr">
              <a:buNone/>
              <a:defRPr sz="1500"/>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lvl1pPr>
              <a:defRPr>
                <a:solidFill>
                  <a:srgbClr val="FFFFFF"/>
                </a:solidFill>
              </a:defRPr>
            </a:lvl1pPr>
          </a:lstStyle>
          <a:p>
            <a:fld id="{2CC08616-0903-4844-AB5C-21BFCD19989A}" type="datetime1">
              <a:rPr lang="ru-RU" smtClean="0"/>
              <a:t>23.11.2017</a:t>
            </a:fld>
            <a:endParaRPr lang="ru-RU"/>
          </a:p>
        </p:txBody>
      </p:sp>
      <p:sp>
        <p:nvSpPr>
          <p:cNvPr id="5" name="Footer Placeholder 4"/>
          <p:cNvSpPr>
            <a:spLocks noGrp="1"/>
          </p:cNvSpPr>
          <p:nvPr>
            <p:ph type="ftr" sz="quarter" idx="11"/>
          </p:nvPr>
        </p:nvSpPr>
        <p:spPr/>
        <p:txBody>
          <a:bodyPr/>
          <a:lstStyle>
            <a:lvl1pPr>
              <a:defRPr>
                <a:solidFill>
                  <a:srgbClr val="FFFFFF"/>
                </a:solidFill>
              </a:defRPr>
            </a:lvl1pPr>
          </a:lstStyle>
          <a:p>
            <a:endParaRPr lang="ru-RU"/>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19A2392C-D4E1-47C8-BFB7-50631105CAA2}" type="slidenum">
              <a:rPr lang="ru-RU" smtClean="0"/>
              <a:t>‹#›</a:t>
            </a:fld>
            <a:endParaRPr lang="ru-RU"/>
          </a:p>
        </p:txBody>
      </p:sp>
      <p:cxnSp>
        <p:nvCxnSpPr>
          <p:cNvPr id="8" name="Straight Connector 7"/>
          <p:cNvCxnSpPr/>
          <p:nvPr/>
        </p:nvCxnSpPr>
        <p:spPr>
          <a:xfrm>
            <a:off x="1483995" y="3733800"/>
            <a:ext cx="61722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226430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C2C6D274-B2C6-4213-A295-17FAA59C934F}" type="datetime1">
              <a:rPr lang="ru-RU" smtClean="0"/>
              <a:t>23.11.2017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19A2392C-D4E1-47C8-BFB7-50631105CAA2}" type="slidenum">
              <a:rPr lang="ru-RU" smtClean="0"/>
              <a:t>‹#›</a:t>
            </a:fld>
            <a:endParaRPr lang="ru-RU"/>
          </a:p>
        </p:txBody>
      </p:sp>
    </p:spTree>
    <p:extLst>
      <p:ext uri="{BB962C8B-B14F-4D97-AF65-F5344CB8AC3E}">
        <p14:creationId xmlns:p14="http://schemas.microsoft.com/office/powerpoint/2010/main" val="12182044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762000"/>
            <a:ext cx="1743075" cy="5410200"/>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857250" y="762000"/>
            <a:ext cx="5572125" cy="541020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3E66BB6B-B4A5-4945-B3CD-966C0C7E430E}" type="datetime1">
              <a:rPr lang="ru-RU" smtClean="0"/>
              <a:t>23.11.2017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19A2392C-D4E1-47C8-BFB7-50631105CAA2}" type="slidenum">
              <a:rPr lang="ru-RU" smtClean="0"/>
              <a:t>‹#›</a:t>
            </a:fld>
            <a:endParaRPr lang="ru-RU"/>
          </a:p>
        </p:txBody>
      </p:sp>
    </p:spTree>
    <p:extLst>
      <p:ext uri="{BB962C8B-B14F-4D97-AF65-F5344CB8AC3E}">
        <p14:creationId xmlns:p14="http://schemas.microsoft.com/office/powerpoint/2010/main" val="31682962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lvl1pPr>
              <a:spcBef>
                <a:spcPts val="1000"/>
              </a:spcBef>
              <a:defRPr/>
            </a:lvl1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2248613B-91AD-4A31-8741-C0132020825E}" type="datetime1">
              <a:rPr lang="ru-RU" smtClean="0"/>
              <a:t>23.11.2017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19A2392C-D4E1-47C8-BFB7-50631105CAA2}" type="slidenum">
              <a:rPr lang="ru-RU" smtClean="0"/>
              <a:t>‹#›</a:t>
            </a:fld>
            <a:endParaRPr lang="ru-RU"/>
          </a:p>
        </p:txBody>
      </p:sp>
    </p:spTree>
    <p:extLst>
      <p:ext uri="{BB962C8B-B14F-4D97-AF65-F5344CB8AC3E}">
        <p14:creationId xmlns:p14="http://schemas.microsoft.com/office/powerpoint/2010/main" val="22926671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29818" y="1173575"/>
            <a:ext cx="7475220" cy="2926080"/>
          </a:xfrm>
        </p:spPr>
        <p:txBody>
          <a:bodyPr anchor="b">
            <a:noAutofit/>
          </a:bodyPr>
          <a:lstStyle>
            <a:lvl1pPr algn="ctr">
              <a:lnSpc>
                <a:spcPct val="85000"/>
              </a:lnSpc>
              <a:defRPr sz="6000" b="0" cap="all" baseline="0"/>
            </a:lvl1pPr>
          </a:lstStyle>
          <a:p>
            <a:r>
              <a:rPr lang="ru-RU" smtClean="0"/>
              <a:t>Образец заголовка</a:t>
            </a:r>
            <a:endParaRPr lang="en-US" dirty="0"/>
          </a:p>
        </p:txBody>
      </p:sp>
      <p:sp>
        <p:nvSpPr>
          <p:cNvPr id="3" name="Text Placeholder 2"/>
          <p:cNvSpPr>
            <a:spLocks noGrp="1"/>
          </p:cNvSpPr>
          <p:nvPr>
            <p:ph type="body" idx="1"/>
          </p:nvPr>
        </p:nvSpPr>
        <p:spPr>
          <a:xfrm>
            <a:off x="1282446" y="4154520"/>
            <a:ext cx="6576822" cy="1363806"/>
          </a:xfrm>
        </p:spPr>
        <p:txBody>
          <a:bodyPr anchor="t">
            <a:normAutofit/>
          </a:bodyPr>
          <a:lstStyle>
            <a:lvl1pPr marL="0" indent="0" algn="ctr">
              <a:buNone/>
              <a:defRPr sz="1800">
                <a:solidFill>
                  <a:schemeClr val="accent1"/>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D2237C49-2E9B-4C71-9D42-B6AB18BDBCC3}" type="datetime1">
              <a:rPr lang="ru-RU" smtClean="0"/>
              <a:t>23.11.2017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19A2392C-D4E1-47C8-BFB7-50631105CAA2}" type="slidenum">
              <a:rPr lang="ru-RU" smtClean="0"/>
              <a:t>‹#›</a:t>
            </a:fld>
            <a:endParaRPr lang="ru-RU"/>
          </a:p>
        </p:txBody>
      </p:sp>
      <p:cxnSp>
        <p:nvCxnSpPr>
          <p:cNvPr id="7" name="Straight Connector 6"/>
          <p:cNvCxnSpPr/>
          <p:nvPr/>
        </p:nvCxnSpPr>
        <p:spPr>
          <a:xfrm>
            <a:off x="1485900" y="4020408"/>
            <a:ext cx="61722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839621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857250" y="2057399"/>
            <a:ext cx="3566160" cy="4023360"/>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4700709" y="2057400"/>
            <a:ext cx="3566160" cy="4023360"/>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A6641F5F-060F-475B-B977-3EEBC45B5836}" type="datetime1">
              <a:rPr lang="ru-RU" smtClean="0"/>
              <a:t>23.11.2017</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19A2392C-D4E1-47C8-BFB7-50631105CAA2}" type="slidenum">
              <a:rPr lang="ru-RU" smtClean="0"/>
              <a:t>‹#›</a:t>
            </a:fld>
            <a:endParaRPr lang="ru-RU"/>
          </a:p>
        </p:txBody>
      </p:sp>
    </p:spTree>
    <p:extLst>
      <p:ext uri="{BB962C8B-B14F-4D97-AF65-F5344CB8AC3E}">
        <p14:creationId xmlns:p14="http://schemas.microsoft.com/office/powerpoint/2010/main" val="39974217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ru-RU" smtClean="0"/>
              <a:t>Образец заголовка</a:t>
            </a:r>
            <a:endParaRPr lang="en-US" dirty="0"/>
          </a:p>
        </p:txBody>
      </p:sp>
      <p:sp>
        <p:nvSpPr>
          <p:cNvPr id="3" name="Text Placeholder 2"/>
          <p:cNvSpPr>
            <a:spLocks noGrp="1"/>
          </p:cNvSpPr>
          <p:nvPr>
            <p:ph type="body" idx="1"/>
          </p:nvPr>
        </p:nvSpPr>
        <p:spPr>
          <a:xfrm>
            <a:off x="857250" y="2001511"/>
            <a:ext cx="3566160" cy="777240"/>
          </a:xfrm>
        </p:spPr>
        <p:txBody>
          <a:bodyPr anchor="ctr"/>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ru-RU" smtClean="0"/>
              <a:t>Образец текста</a:t>
            </a:r>
          </a:p>
        </p:txBody>
      </p:sp>
      <p:sp>
        <p:nvSpPr>
          <p:cNvPr id="4" name="Content Placeholder 3"/>
          <p:cNvSpPr>
            <a:spLocks noGrp="1"/>
          </p:cNvSpPr>
          <p:nvPr>
            <p:ph sz="half" idx="2"/>
          </p:nvPr>
        </p:nvSpPr>
        <p:spPr>
          <a:xfrm>
            <a:off x="857250" y="2721483"/>
            <a:ext cx="3566160" cy="3383280"/>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701880" y="1999032"/>
            <a:ext cx="3566160" cy="777240"/>
          </a:xfrm>
        </p:spPr>
        <p:txBody>
          <a:bodyPr anchor="ctr"/>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ru-RU" smtClean="0"/>
              <a:t>Образец текста</a:t>
            </a:r>
          </a:p>
        </p:txBody>
      </p:sp>
      <p:sp>
        <p:nvSpPr>
          <p:cNvPr id="6" name="Content Placeholder 5"/>
          <p:cNvSpPr>
            <a:spLocks noGrp="1"/>
          </p:cNvSpPr>
          <p:nvPr>
            <p:ph sz="quarter" idx="4"/>
          </p:nvPr>
        </p:nvSpPr>
        <p:spPr>
          <a:xfrm>
            <a:off x="4701880" y="2719322"/>
            <a:ext cx="3566160" cy="3383280"/>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73EC61BA-74ED-49DB-A7F1-7A448CB0C1EE}" type="datetime1">
              <a:rPr lang="ru-RU" smtClean="0"/>
              <a:t>23.11.2017</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19A2392C-D4E1-47C8-BFB7-50631105CAA2}" type="slidenum">
              <a:rPr lang="ru-RU" smtClean="0"/>
              <a:t>‹#›</a:t>
            </a:fld>
            <a:endParaRPr lang="ru-RU"/>
          </a:p>
        </p:txBody>
      </p:sp>
    </p:spTree>
    <p:extLst>
      <p:ext uri="{BB962C8B-B14F-4D97-AF65-F5344CB8AC3E}">
        <p14:creationId xmlns:p14="http://schemas.microsoft.com/office/powerpoint/2010/main" val="41548042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3C8B6B98-A875-46F8-A42F-AECFB7BC637E}" type="datetime1">
              <a:rPr lang="ru-RU" smtClean="0"/>
              <a:t>23.11.2017</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19A2392C-D4E1-47C8-BFB7-50631105CAA2}" type="slidenum">
              <a:rPr lang="ru-RU" smtClean="0"/>
              <a:t>‹#›</a:t>
            </a:fld>
            <a:endParaRPr lang="ru-RU"/>
          </a:p>
        </p:txBody>
      </p:sp>
    </p:spTree>
    <p:extLst>
      <p:ext uri="{BB962C8B-B14F-4D97-AF65-F5344CB8AC3E}">
        <p14:creationId xmlns:p14="http://schemas.microsoft.com/office/powerpoint/2010/main" val="17313657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827296A-2F14-43C8-8586-576B514EDE84}" type="datetime1">
              <a:rPr lang="ru-RU" smtClean="0"/>
              <a:t>23.11.2017</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19A2392C-D4E1-47C8-BFB7-50631105CAA2}" type="slidenum">
              <a:rPr lang="ru-RU" smtClean="0"/>
              <a:t>‹#›</a:t>
            </a:fld>
            <a:endParaRPr lang="ru-RU"/>
          </a:p>
        </p:txBody>
      </p:sp>
    </p:spTree>
    <p:extLst>
      <p:ext uri="{BB962C8B-B14F-4D97-AF65-F5344CB8AC3E}">
        <p14:creationId xmlns:p14="http://schemas.microsoft.com/office/powerpoint/2010/main" val="16019355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57250" y="1097280"/>
            <a:ext cx="2834640" cy="1737360"/>
          </a:xfrm>
        </p:spPr>
        <p:txBody>
          <a:bodyPr anchor="b">
            <a:noAutofit/>
          </a:bodyPr>
          <a:lstStyle>
            <a:lvl1pPr>
              <a:lnSpc>
                <a:spcPct val="90000"/>
              </a:lnSpc>
              <a:defRPr sz="3000" b="0"/>
            </a:lvl1pPr>
          </a:lstStyle>
          <a:p>
            <a:r>
              <a:rPr lang="ru-RU" smtClean="0"/>
              <a:t>Образец заголовка</a:t>
            </a:r>
            <a:endParaRPr lang="en-US" dirty="0"/>
          </a:p>
        </p:txBody>
      </p:sp>
      <p:sp>
        <p:nvSpPr>
          <p:cNvPr id="3" name="Content Placeholder 2"/>
          <p:cNvSpPr>
            <a:spLocks noGrp="1"/>
          </p:cNvSpPr>
          <p:nvPr>
            <p:ph idx="1"/>
          </p:nvPr>
        </p:nvSpPr>
        <p:spPr>
          <a:xfrm>
            <a:off x="4129314" y="1097280"/>
            <a:ext cx="4149638" cy="4663440"/>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857250" y="2834640"/>
            <a:ext cx="2834640" cy="2926080"/>
          </a:xfrm>
        </p:spPr>
        <p:txBody>
          <a:bodyPr>
            <a:normAutofit/>
          </a:bodyPr>
          <a:lstStyle>
            <a:lvl1pPr marL="0" indent="0">
              <a:lnSpc>
                <a:spcPct val="100000"/>
              </a:lnSpc>
              <a:spcBef>
                <a:spcPts val="800"/>
              </a:spcBef>
              <a:buNone/>
              <a:defRPr sz="1275"/>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ru-RU" smtClean="0"/>
              <a:t>Образец текста</a:t>
            </a:r>
          </a:p>
        </p:txBody>
      </p:sp>
      <p:sp>
        <p:nvSpPr>
          <p:cNvPr id="5" name="Date Placeholder 4"/>
          <p:cNvSpPr>
            <a:spLocks noGrp="1"/>
          </p:cNvSpPr>
          <p:nvPr>
            <p:ph type="dt" sz="half" idx="10"/>
          </p:nvPr>
        </p:nvSpPr>
        <p:spPr/>
        <p:txBody>
          <a:bodyPr/>
          <a:lstStyle/>
          <a:p>
            <a:fld id="{E07FC87D-131F-4A20-ABCD-6A88B3967E1A}" type="datetime1">
              <a:rPr lang="ru-RU" smtClean="0"/>
              <a:t>23.11.2017</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19A2392C-D4E1-47C8-BFB7-50631105CAA2}" type="slidenum">
              <a:rPr lang="ru-RU" smtClean="0"/>
              <a:t>‹#›</a:t>
            </a:fld>
            <a:endParaRPr lang="ru-RU"/>
          </a:p>
        </p:txBody>
      </p:sp>
    </p:spTree>
    <p:extLst>
      <p:ext uri="{BB962C8B-B14F-4D97-AF65-F5344CB8AC3E}">
        <p14:creationId xmlns:p14="http://schemas.microsoft.com/office/powerpoint/2010/main" val="4613175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57250" y="1097280"/>
            <a:ext cx="2834640" cy="1737360"/>
          </a:xfrm>
        </p:spPr>
        <p:txBody>
          <a:bodyPr anchor="b">
            <a:noAutofit/>
          </a:bodyPr>
          <a:lstStyle>
            <a:lvl1pPr>
              <a:lnSpc>
                <a:spcPct val="90000"/>
              </a:lnSpc>
              <a:defRPr sz="30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4019107" y="1069847"/>
            <a:ext cx="4257703" cy="4645153"/>
          </a:xfrm>
        </p:spPr>
        <p:txBody>
          <a:bodyPr lIns="274320" tIns="182880" anchor="t">
            <a:normAutofit/>
          </a:bodyPr>
          <a:lstStyle>
            <a:lvl1pPr marL="0" indent="0">
              <a:buNone/>
              <a:defRPr sz="21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ru-RU" smtClean="0"/>
              <a:t>Вставка рисунка</a:t>
            </a:r>
            <a:endParaRPr lang="en-US" dirty="0"/>
          </a:p>
        </p:txBody>
      </p:sp>
      <p:sp>
        <p:nvSpPr>
          <p:cNvPr id="4" name="Text Placeholder 3"/>
          <p:cNvSpPr>
            <a:spLocks noGrp="1"/>
          </p:cNvSpPr>
          <p:nvPr>
            <p:ph type="body" sz="half" idx="2"/>
          </p:nvPr>
        </p:nvSpPr>
        <p:spPr>
          <a:xfrm>
            <a:off x="857250" y="2834640"/>
            <a:ext cx="2834640" cy="2880360"/>
          </a:xfrm>
        </p:spPr>
        <p:txBody>
          <a:bodyPr>
            <a:normAutofit/>
          </a:bodyPr>
          <a:lstStyle>
            <a:lvl1pPr marL="0" indent="0">
              <a:lnSpc>
                <a:spcPct val="100000"/>
              </a:lnSpc>
              <a:spcBef>
                <a:spcPts val="800"/>
              </a:spcBef>
              <a:buNone/>
              <a:defRPr sz="1275"/>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ru-RU" smtClean="0"/>
              <a:t>Образец текста</a:t>
            </a:r>
          </a:p>
        </p:txBody>
      </p:sp>
      <p:sp>
        <p:nvSpPr>
          <p:cNvPr id="5" name="Date Placeholder 4"/>
          <p:cNvSpPr>
            <a:spLocks noGrp="1"/>
          </p:cNvSpPr>
          <p:nvPr>
            <p:ph type="dt" sz="half" idx="10"/>
          </p:nvPr>
        </p:nvSpPr>
        <p:spPr/>
        <p:txBody>
          <a:bodyPr/>
          <a:lstStyle/>
          <a:p>
            <a:fld id="{2F68ED11-CEB2-44DF-BBB7-77058B4D3C78}" type="datetime1">
              <a:rPr lang="ru-RU" smtClean="0"/>
              <a:t>23.11.2017</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19A2392C-D4E1-47C8-BFB7-50631105CAA2}" type="slidenum">
              <a:rPr lang="ru-RU" smtClean="0"/>
              <a:t>‹#›</a:t>
            </a:fld>
            <a:endParaRPr lang="ru-RU"/>
          </a:p>
        </p:txBody>
      </p:sp>
    </p:spTree>
    <p:extLst>
      <p:ext uri="{BB962C8B-B14F-4D97-AF65-F5344CB8AC3E}">
        <p14:creationId xmlns:p14="http://schemas.microsoft.com/office/powerpoint/2010/main" val="998945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p:nvPr/>
        </p:nvSpPr>
        <p:spPr>
          <a:xfrm>
            <a:off x="182880" y="182880"/>
            <a:ext cx="8778240" cy="6492240"/>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57250" y="609600"/>
            <a:ext cx="7406640" cy="1356360"/>
          </a:xfrm>
          <a:prstGeom prst="rect">
            <a:avLst/>
          </a:prstGeom>
        </p:spPr>
        <p:txBody>
          <a:bodyPr vert="horz" lIns="91440" tIns="45720" rIns="91440" bIns="45720" rtlCol="0" anchor="ctr">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857251" y="2057400"/>
            <a:ext cx="7404653" cy="40386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857247" y="6223829"/>
            <a:ext cx="1746806" cy="365125"/>
          </a:xfrm>
          <a:prstGeom prst="rect">
            <a:avLst/>
          </a:prstGeom>
        </p:spPr>
        <p:txBody>
          <a:bodyPr vert="horz" lIns="91440" tIns="45720" rIns="91440" bIns="45720" rtlCol="0" anchor="ctr"/>
          <a:lstStyle>
            <a:lvl1pPr algn="l">
              <a:defRPr sz="1000">
                <a:solidFill>
                  <a:schemeClr val="accent1"/>
                </a:solidFill>
              </a:defRPr>
            </a:lvl1pPr>
          </a:lstStyle>
          <a:p>
            <a:fld id="{C62B47DE-02B2-4D77-8A1F-865B7270BE8A}" type="datetime1">
              <a:rPr lang="ru-RU" smtClean="0"/>
              <a:t>23.11.2017</a:t>
            </a:fld>
            <a:endParaRPr lang="ru-RU"/>
          </a:p>
        </p:txBody>
      </p:sp>
      <p:sp>
        <p:nvSpPr>
          <p:cNvPr id="5" name="Footer Placeholder 4"/>
          <p:cNvSpPr>
            <a:spLocks noGrp="1"/>
          </p:cNvSpPr>
          <p:nvPr>
            <p:ph type="ftr" sz="quarter" idx="3"/>
          </p:nvPr>
        </p:nvSpPr>
        <p:spPr>
          <a:xfrm>
            <a:off x="2961861" y="6223829"/>
            <a:ext cx="3538331" cy="365125"/>
          </a:xfrm>
          <a:prstGeom prst="rect">
            <a:avLst/>
          </a:prstGeom>
        </p:spPr>
        <p:txBody>
          <a:bodyPr vert="horz" lIns="91440" tIns="45720" rIns="91440" bIns="45720" rtlCol="0" anchor="ctr"/>
          <a:lstStyle>
            <a:lvl1pPr algn="ctr">
              <a:defRPr sz="1000">
                <a:solidFill>
                  <a:schemeClr val="accent1"/>
                </a:solidFill>
              </a:defRPr>
            </a:lvl1pPr>
          </a:lstStyle>
          <a:p>
            <a:endParaRPr lang="ru-RU"/>
          </a:p>
        </p:txBody>
      </p:sp>
      <p:sp>
        <p:nvSpPr>
          <p:cNvPr id="6" name="Slide Number Placeholder 5"/>
          <p:cNvSpPr>
            <a:spLocks noGrp="1"/>
          </p:cNvSpPr>
          <p:nvPr>
            <p:ph type="sldNum" sz="quarter" idx="4"/>
          </p:nvPr>
        </p:nvSpPr>
        <p:spPr>
          <a:xfrm>
            <a:off x="6997148" y="6223829"/>
            <a:ext cx="1279663" cy="365125"/>
          </a:xfrm>
          <a:prstGeom prst="rect">
            <a:avLst/>
          </a:prstGeom>
        </p:spPr>
        <p:txBody>
          <a:bodyPr vert="horz" lIns="91440" tIns="45720" rIns="91440" bIns="45720" rtlCol="0" anchor="ctr"/>
          <a:lstStyle>
            <a:lvl1pPr algn="r">
              <a:defRPr sz="1000">
                <a:solidFill>
                  <a:schemeClr val="accent1"/>
                </a:solidFill>
              </a:defRPr>
            </a:lvl1pPr>
          </a:lstStyle>
          <a:p>
            <a:fld id="{19A2392C-D4E1-47C8-BFB7-50631105CAA2}" type="slidenum">
              <a:rPr lang="ru-RU" smtClean="0"/>
              <a:t>‹#›</a:t>
            </a:fld>
            <a:endParaRPr lang="ru-RU"/>
          </a:p>
        </p:txBody>
      </p:sp>
    </p:spTree>
    <p:extLst>
      <p:ext uri="{BB962C8B-B14F-4D97-AF65-F5344CB8AC3E}">
        <p14:creationId xmlns:p14="http://schemas.microsoft.com/office/powerpoint/2010/main" val="1817856308"/>
      </p:ext>
    </p:extLst>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Lst>
  <p:hf hdr="0" ftr="0" dt="0"/>
  <p:txStyles>
    <p:titleStyle>
      <a:lvl1pPr algn="l" defTabSz="685800" rtl="0" eaLnBrk="1" latinLnBrk="0" hangingPunct="1">
        <a:lnSpc>
          <a:spcPct val="90000"/>
        </a:lnSpc>
        <a:spcBef>
          <a:spcPct val="0"/>
        </a:spcBef>
        <a:buNone/>
        <a:defRPr sz="4000" kern="1200">
          <a:solidFill>
            <a:schemeClr val="accent1"/>
          </a:solidFill>
          <a:latin typeface="+mj-lt"/>
          <a:ea typeface="+mj-ea"/>
          <a:cs typeface="+mj-cs"/>
        </a:defRPr>
      </a:lvl1pPr>
    </p:titleStyle>
    <p:bodyStyle>
      <a:lvl1pPr marL="171450" indent="-137160" algn="l" defTabSz="685800" rtl="0" eaLnBrk="1" latinLnBrk="0" hangingPunct="1">
        <a:lnSpc>
          <a:spcPct val="90000"/>
        </a:lnSpc>
        <a:spcBef>
          <a:spcPts val="1000"/>
        </a:spcBef>
        <a:buClr>
          <a:schemeClr val="accent1"/>
        </a:buClr>
        <a:buSzPct val="80000"/>
        <a:buFont typeface="Corbel" pitchFamily="34" charset="0"/>
        <a:buChar char="•"/>
        <a:defRPr sz="2000" kern="1200">
          <a:solidFill>
            <a:schemeClr val="accent1"/>
          </a:solidFill>
          <a:latin typeface="+mn-lt"/>
          <a:ea typeface="+mn-ea"/>
          <a:cs typeface="+mn-cs"/>
        </a:defRPr>
      </a:lvl1pPr>
      <a:lvl2pPr marL="342900" indent="-13716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800" kern="1200">
          <a:solidFill>
            <a:schemeClr val="accent1"/>
          </a:solidFill>
          <a:latin typeface="+mn-lt"/>
          <a:ea typeface="+mn-ea"/>
          <a:cs typeface="+mn-cs"/>
        </a:defRPr>
      </a:lvl2pPr>
      <a:lvl3pPr marL="548640" indent="-13716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600" kern="1200">
          <a:solidFill>
            <a:schemeClr val="accent1"/>
          </a:solidFill>
          <a:latin typeface="+mn-lt"/>
          <a:ea typeface="+mn-ea"/>
          <a:cs typeface="+mn-cs"/>
        </a:defRPr>
      </a:lvl3pPr>
      <a:lvl4pPr marL="754380" indent="-13716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4pPr>
      <a:lvl5pPr marL="920120" indent="-13716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5pPr>
      <a:lvl6pPr marL="11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6pPr>
      <a:lvl7pPr marL="13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7pPr>
      <a:lvl8pPr marL="15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8pPr>
      <a:lvl9pPr marL="17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2.xml"/><Relationship Id="rId7" Type="http://schemas.openxmlformats.org/officeDocument/2006/relationships/image" Target="../media/image1.gif"/><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8" Type="http://schemas.openxmlformats.org/officeDocument/2006/relationships/image" Target="../media/image1.gif"/><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5.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8" Type="http://schemas.openxmlformats.org/officeDocument/2006/relationships/image" Target="../media/image1.gif"/><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8.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slide" Target="slide1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slide" Target="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slide" Target="slide11.xm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1.gif"/></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5.xml"/><Relationship Id="rId7" Type="http://schemas.openxmlformats.org/officeDocument/2006/relationships/image" Target="../media/image1.gif"/><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6.xml"/><Relationship Id="rId7" Type="http://schemas.openxmlformats.org/officeDocument/2006/relationships/image" Target="../media/image1.gif"/><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23.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7.xml"/><Relationship Id="rId7" Type="http://schemas.openxmlformats.org/officeDocument/2006/relationships/image" Target="../media/image1.gif"/><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25.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1.gif"/><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218266"/>
            <a:ext cx="7772400" cy="1210734"/>
          </a:xfrm>
        </p:spPr>
        <p:txBody>
          <a:bodyPr>
            <a:noAutofit/>
          </a:bodyPr>
          <a:lstStyle/>
          <a:p>
            <a:r>
              <a:rPr lang="ru-RU" sz="4400" dirty="0"/>
              <a:t>Деятельность профкома по </a:t>
            </a:r>
            <a:r>
              <a:rPr lang="ru-RU" sz="4400"/>
              <a:t>контролю </a:t>
            </a:r>
            <a:r>
              <a:rPr lang="ru-RU" sz="4400" smtClean="0"/>
              <a:t/>
            </a:r>
            <a:br>
              <a:rPr lang="ru-RU" sz="4400" smtClean="0"/>
            </a:br>
            <a:r>
              <a:rPr lang="ru-RU" sz="4400" smtClean="0"/>
              <a:t>за </a:t>
            </a:r>
            <a:r>
              <a:rPr lang="ru-RU" sz="4400" dirty="0"/>
              <a:t>охраной труда.</a:t>
            </a:r>
            <a:endParaRPr lang="ru-RU" sz="4400" dirty="0"/>
          </a:p>
        </p:txBody>
      </p:sp>
      <p:pic>
        <p:nvPicPr>
          <p:cNvPr id="5" name="Рисунок 4"/>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3625195" y="3965952"/>
            <a:ext cx="1893610" cy="2509284"/>
          </a:xfrm>
          <a:prstGeom prst="rect">
            <a:avLst/>
          </a:prstGeom>
        </p:spPr>
      </p:pic>
      <p:sp>
        <p:nvSpPr>
          <p:cNvPr id="3" name="Номер слайда 2"/>
          <p:cNvSpPr>
            <a:spLocks noGrp="1"/>
          </p:cNvSpPr>
          <p:nvPr>
            <p:ph type="sldNum" sz="quarter" idx="12"/>
          </p:nvPr>
        </p:nvSpPr>
        <p:spPr/>
        <p:txBody>
          <a:bodyPr/>
          <a:lstStyle/>
          <a:p>
            <a:fld id="{19A2392C-D4E1-47C8-BFB7-50631105CAA2}" type="slidenum">
              <a:rPr lang="ru-RU" smtClean="0"/>
              <a:t>1</a:t>
            </a:fld>
            <a:endParaRPr lang="ru-RU"/>
          </a:p>
        </p:txBody>
      </p:sp>
    </p:spTree>
    <p:extLst>
      <p:ext uri="{BB962C8B-B14F-4D97-AF65-F5344CB8AC3E}">
        <p14:creationId xmlns:p14="http://schemas.microsoft.com/office/powerpoint/2010/main" val="343200489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vert="horz" lIns="91440" tIns="45720" rIns="91440" bIns="45720" rtlCol="0" anchor="ctr">
            <a:normAutofit/>
          </a:bodyPr>
          <a:lstStyle/>
          <a:p>
            <a:r>
              <a:rPr lang="ru-RU" b="1" dirty="0">
                <a:solidFill>
                  <a:schemeClr val="tx1"/>
                </a:solidFill>
              </a:rPr>
              <a:t>Комиссия по охране труда</a:t>
            </a:r>
          </a:p>
        </p:txBody>
      </p:sp>
      <p:graphicFrame>
        <p:nvGraphicFramePr>
          <p:cNvPr id="5" name="Объект 4"/>
          <p:cNvGraphicFramePr>
            <a:graphicFrameLocks noGrp="1"/>
          </p:cNvGraphicFramePr>
          <p:nvPr>
            <p:ph idx="1"/>
            <p:extLst>
              <p:ext uri="{D42A27DB-BD31-4B8C-83A1-F6EECF244321}">
                <p14:modId xmlns:p14="http://schemas.microsoft.com/office/powerpoint/2010/main" val="940873222"/>
              </p:ext>
            </p:extLst>
          </p:nvPr>
        </p:nvGraphicFramePr>
        <p:xfrm>
          <a:off x="203200" y="1405467"/>
          <a:ext cx="8712200" cy="5029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Номер слайда 3"/>
          <p:cNvSpPr>
            <a:spLocks noGrp="1"/>
          </p:cNvSpPr>
          <p:nvPr>
            <p:ph type="sldNum" sz="quarter" idx="12"/>
          </p:nvPr>
        </p:nvSpPr>
        <p:spPr/>
        <p:txBody>
          <a:bodyPr/>
          <a:lstStyle/>
          <a:p>
            <a:fld id="{19A2392C-D4E1-47C8-BFB7-50631105CAA2}" type="slidenum">
              <a:rPr lang="ru-RU" smtClean="0"/>
              <a:t>10</a:t>
            </a:fld>
            <a:endParaRPr lang="ru-RU"/>
          </a:p>
        </p:txBody>
      </p:sp>
      <p:pic>
        <p:nvPicPr>
          <p:cNvPr id="7" name="Рисунок 6"/>
          <p:cNvPicPr>
            <a:picLocks noChangeAspect="1"/>
          </p:cNvPicPr>
          <p:nvPr/>
        </p:nvPicPr>
        <p:blipFill>
          <a:blip r:embed="rId7" cstate="email">
            <a:extLst>
              <a:ext uri="{28A0092B-C50C-407E-A947-70E740481C1C}">
                <a14:useLocalDpi xmlns:a14="http://schemas.microsoft.com/office/drawing/2010/main"/>
              </a:ext>
            </a:extLst>
          </a:blip>
          <a:stretch>
            <a:fillRect/>
          </a:stretch>
        </p:blipFill>
        <p:spPr>
          <a:xfrm>
            <a:off x="285749" y="186528"/>
            <a:ext cx="436671" cy="578647"/>
          </a:xfrm>
          <a:prstGeom prst="rect">
            <a:avLst/>
          </a:prstGeom>
        </p:spPr>
      </p:pic>
    </p:spTree>
    <p:extLst>
      <p:ext uri="{BB962C8B-B14F-4D97-AF65-F5344CB8AC3E}">
        <p14:creationId xmlns:p14="http://schemas.microsoft.com/office/powerpoint/2010/main" val="362417391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rmAutofit fontScale="92500" lnSpcReduction="10000"/>
          </a:bodyPr>
          <a:lstStyle/>
          <a:p>
            <a:r>
              <a:rPr lang="ru-RU" dirty="0">
                <a:solidFill>
                  <a:schemeClr val="tx1"/>
                </a:solidFill>
              </a:rPr>
              <a:t>Члены Комитета должны проходить в установленном порядке обучение по охране труда за счет средств работодателя или средств финансового обеспечения предупредительных мер по сокращению производственного травматизма и профессиональных заболеваний работников и санаторно-курортного лечения работников, занятых на работах с вредными и (или) опасными производственными </a:t>
            </a:r>
            <a:r>
              <a:rPr lang="ru-RU" dirty="0" smtClean="0">
                <a:solidFill>
                  <a:schemeClr val="tx1"/>
                </a:solidFill>
              </a:rPr>
              <a:t>факторами.</a:t>
            </a:r>
          </a:p>
          <a:p>
            <a:r>
              <a:rPr lang="ru-RU" dirty="0">
                <a:solidFill>
                  <a:schemeClr val="tx1"/>
                </a:solidFill>
              </a:rPr>
              <a:t>Члены Комитета отчитываются не реже одного раза в год перед выборным органом первичной профсоюзной организации или собранием (конференцией) работников о проделанной ими в Комитете работе. Выборный орган первичной профсоюзной организации или собрание (конференция) работников вправе отзывать из состава Комитета своих представителей и выдвигать в его состав новых представителей. Работодатель вправе своим распоряжением отзывать своих представителей из состава Комитета и назначать вместо них новых представителей</a:t>
            </a:r>
            <a:r>
              <a:rPr lang="ru-RU" dirty="0" smtClean="0">
                <a:solidFill>
                  <a:schemeClr val="tx1"/>
                </a:solidFill>
              </a:rPr>
              <a:t>.</a:t>
            </a:r>
            <a:endParaRPr lang="ru-RU" dirty="0">
              <a:solidFill>
                <a:schemeClr val="tx1"/>
              </a:solidFill>
            </a:endParaRPr>
          </a:p>
        </p:txBody>
      </p:sp>
      <p:sp>
        <p:nvSpPr>
          <p:cNvPr id="4" name="Номер слайда 3"/>
          <p:cNvSpPr>
            <a:spLocks noGrp="1"/>
          </p:cNvSpPr>
          <p:nvPr>
            <p:ph type="sldNum" sz="quarter" idx="12"/>
          </p:nvPr>
        </p:nvSpPr>
        <p:spPr/>
        <p:txBody>
          <a:bodyPr/>
          <a:lstStyle/>
          <a:p>
            <a:fld id="{19A2392C-D4E1-47C8-BFB7-50631105CAA2}" type="slidenum">
              <a:rPr lang="ru-RU" smtClean="0"/>
              <a:t>11</a:t>
            </a:fld>
            <a:endParaRPr lang="ru-RU"/>
          </a:p>
        </p:txBody>
      </p:sp>
      <p:sp>
        <p:nvSpPr>
          <p:cNvPr id="5" name="Заголовок 1"/>
          <p:cNvSpPr>
            <a:spLocks noGrp="1"/>
          </p:cNvSpPr>
          <p:nvPr>
            <p:ph type="title"/>
          </p:nvPr>
        </p:nvSpPr>
        <p:spPr/>
        <p:txBody>
          <a:bodyPr vert="horz" lIns="91440" tIns="45720" rIns="91440" bIns="45720" rtlCol="0" anchor="ctr">
            <a:normAutofit/>
          </a:bodyPr>
          <a:lstStyle/>
          <a:p>
            <a:r>
              <a:rPr lang="ru-RU" b="1" dirty="0">
                <a:solidFill>
                  <a:schemeClr val="tx1"/>
                </a:solidFill>
              </a:rPr>
              <a:t>Комиссия по охране труда</a:t>
            </a:r>
          </a:p>
        </p:txBody>
      </p:sp>
      <p:pic>
        <p:nvPicPr>
          <p:cNvPr id="7" name="Рисунок 6"/>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285749" y="186528"/>
            <a:ext cx="436671" cy="578647"/>
          </a:xfrm>
          <a:prstGeom prst="rect">
            <a:avLst/>
          </a:prstGeom>
        </p:spPr>
      </p:pic>
    </p:spTree>
    <p:extLst>
      <p:ext uri="{BB962C8B-B14F-4D97-AF65-F5344CB8AC3E}">
        <p14:creationId xmlns:p14="http://schemas.microsoft.com/office/powerpoint/2010/main" val="10974434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vert="horz" lIns="91440" tIns="45720" rIns="91440" bIns="45720" rtlCol="0" anchor="ctr">
            <a:normAutofit/>
          </a:bodyPr>
          <a:lstStyle/>
          <a:p>
            <a:r>
              <a:rPr lang="ru-RU" b="1" dirty="0">
                <a:solidFill>
                  <a:schemeClr val="tx1"/>
                </a:solidFill>
              </a:rPr>
              <a:t>Задачи Комиссии по охране труда:</a:t>
            </a:r>
          </a:p>
        </p:txBody>
      </p:sp>
      <p:sp>
        <p:nvSpPr>
          <p:cNvPr id="3" name="Объект 2"/>
          <p:cNvSpPr>
            <a:spLocks noGrp="1"/>
          </p:cNvSpPr>
          <p:nvPr>
            <p:ph idx="1"/>
          </p:nvPr>
        </p:nvSpPr>
        <p:spPr>
          <a:xfrm>
            <a:off x="857251" y="1888067"/>
            <a:ext cx="7404653" cy="4700887"/>
          </a:xfrm>
        </p:spPr>
        <p:txBody>
          <a:bodyPr>
            <a:normAutofit fontScale="92500" lnSpcReduction="10000"/>
          </a:bodyPr>
          <a:lstStyle/>
          <a:p>
            <a:r>
              <a:rPr lang="ru-RU" dirty="0">
                <a:solidFill>
                  <a:schemeClr val="tx1"/>
                </a:solidFill>
              </a:rPr>
              <a:t>а) разработка на основе предложений членов Комитета программы совместных действий работодателя, выборного органа первичной профсоюзной организации или иного уполномоченного работниками представительного органа по обеспечению соблюдения государственных нормативных требований охраны труда, предупреждению производственного травматизма и профессиональной заболеваемости;</a:t>
            </a:r>
          </a:p>
          <a:p>
            <a:r>
              <a:rPr lang="ru-RU" dirty="0">
                <a:solidFill>
                  <a:schemeClr val="tx1"/>
                </a:solidFill>
              </a:rPr>
              <a:t>б) организация проверок состояния условий и охраны труда на рабочих местах, подготовка по их результатам, а также на основе анализа причин производственного травматизма и профессиональной заболеваемости предложений работодателю по улучшению условий и охраны труда;</a:t>
            </a:r>
          </a:p>
          <a:p>
            <a:r>
              <a:rPr lang="ru-RU" dirty="0">
                <a:solidFill>
                  <a:schemeClr val="tx1"/>
                </a:solidFill>
              </a:rPr>
              <a:t>в) содействие службе охраны труда работодателя в информировании работников о состоянии условий и охраны труда на рабочих местах, существующем риске повреждения здоровья, о полагающихся работникам компенсациях за работу во вредных и (или) опасных условиях труда, средствах индивидуальной защиты.</a:t>
            </a:r>
          </a:p>
        </p:txBody>
      </p:sp>
      <p:sp>
        <p:nvSpPr>
          <p:cNvPr id="4" name="Номер слайда 3"/>
          <p:cNvSpPr>
            <a:spLocks noGrp="1"/>
          </p:cNvSpPr>
          <p:nvPr>
            <p:ph type="sldNum" sz="quarter" idx="12"/>
          </p:nvPr>
        </p:nvSpPr>
        <p:spPr/>
        <p:txBody>
          <a:bodyPr/>
          <a:lstStyle/>
          <a:p>
            <a:fld id="{19A2392C-D4E1-47C8-BFB7-50631105CAA2}" type="slidenum">
              <a:rPr lang="ru-RU" smtClean="0"/>
              <a:t>12</a:t>
            </a:fld>
            <a:endParaRPr lang="ru-RU"/>
          </a:p>
        </p:txBody>
      </p:sp>
      <p:pic>
        <p:nvPicPr>
          <p:cNvPr id="6" name="Рисунок 5"/>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285749" y="186528"/>
            <a:ext cx="436671" cy="578647"/>
          </a:xfrm>
          <a:prstGeom prst="rect">
            <a:avLst/>
          </a:prstGeom>
        </p:spPr>
      </p:pic>
    </p:spTree>
    <p:extLst>
      <p:ext uri="{BB962C8B-B14F-4D97-AF65-F5344CB8AC3E}">
        <p14:creationId xmlns:p14="http://schemas.microsoft.com/office/powerpoint/2010/main" val="317850792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2"/>
          </p:nvPr>
        </p:nvSpPr>
        <p:spPr/>
        <p:txBody>
          <a:bodyPr/>
          <a:lstStyle/>
          <a:p>
            <a:pPr>
              <a:defRPr/>
            </a:pPr>
            <a:fld id="{18B418DA-37B5-4008-9A31-4AE047453EE8}" type="slidenum">
              <a:rPr lang="ru-RU" smtClean="0"/>
              <a:pPr>
                <a:defRPr/>
              </a:pPr>
              <a:t>13</a:t>
            </a:fld>
            <a:endParaRPr lang="ru-RU" dirty="0"/>
          </a:p>
        </p:txBody>
      </p:sp>
      <p:sp>
        <p:nvSpPr>
          <p:cNvPr id="5" name="Заголовок 1"/>
          <p:cNvSpPr>
            <a:spLocks noGrp="1"/>
          </p:cNvSpPr>
          <p:nvPr>
            <p:ph type="title"/>
          </p:nvPr>
        </p:nvSpPr>
        <p:spPr>
          <a:xfrm>
            <a:off x="575733" y="575734"/>
            <a:ext cx="8229600" cy="634082"/>
          </a:xfrm>
          <a:extLst/>
        </p:spPr>
        <p:txBody>
          <a:bodyPr vert="horz" lIns="91440" tIns="45720" rIns="91440" bIns="45720" rtlCol="0" anchor="ctr">
            <a:noAutofit/>
          </a:bodyPr>
          <a:lstStyle/>
          <a:p>
            <a:r>
              <a:rPr lang="ru-RU" sz="2800" b="1" dirty="0">
                <a:solidFill>
                  <a:schemeClr val="tx1"/>
                </a:solidFill>
              </a:rPr>
              <a:t>Статья 219. Право работника на труд в условиях, отвечающих требованиям охраны труда</a:t>
            </a:r>
          </a:p>
        </p:txBody>
      </p:sp>
      <p:sp>
        <p:nvSpPr>
          <p:cNvPr id="6" name="Объект 2"/>
          <p:cNvSpPr>
            <a:spLocks noGrp="1"/>
          </p:cNvSpPr>
          <p:nvPr>
            <p:ph idx="1"/>
          </p:nvPr>
        </p:nvSpPr>
        <p:spPr>
          <a:xfrm>
            <a:off x="457200" y="1568549"/>
            <a:ext cx="8229600" cy="5289451"/>
          </a:xfrm>
        </p:spPr>
        <p:txBody>
          <a:bodyPr/>
          <a:lstStyle/>
          <a:p>
            <a:r>
              <a:rPr lang="ru-RU" sz="2000" dirty="0">
                <a:solidFill>
                  <a:schemeClr val="tx2">
                    <a:lumMod val="50000"/>
                  </a:schemeClr>
                </a:solidFill>
              </a:rPr>
              <a:t>гарантии и компенсации, установленные в соответствии с настоящим Кодексом, коллективным договором, соглашением, локальным нормативным актом, трудовым договором, если он занят на работах с вредными и (или) опасными условиями труда.</a:t>
            </a:r>
          </a:p>
          <a:p>
            <a:r>
              <a:rPr lang="ru-RU" sz="2000" dirty="0">
                <a:solidFill>
                  <a:schemeClr val="tx2">
                    <a:lumMod val="50000"/>
                  </a:schemeClr>
                </a:solidFill>
              </a:rPr>
              <a:t>Размеры, порядок и условия предоставления гарантий и компенсаций работникам, занятым на работах с вредными и (или) опасными условиями труда, устанавливаются в порядке, предусмотренном статьями 92, 117 и 147 настоящего Кодекса.</a:t>
            </a:r>
          </a:p>
          <a:p>
            <a:r>
              <a:rPr lang="ru-RU" sz="2000" dirty="0">
                <a:solidFill>
                  <a:schemeClr val="tx2">
                    <a:lumMod val="50000"/>
                  </a:schemeClr>
                </a:solidFill>
              </a:rPr>
              <a:t>Повышенные или дополнительные гарантии и компенсации за работу на работах с вредными и (или) опасными условиями труда могут устанавливаться коллективным договором, локальным нормативным актом с учетом финансово-экономического положения работодателя.</a:t>
            </a:r>
          </a:p>
          <a:p>
            <a:r>
              <a:rPr lang="ru-RU" sz="2000" b="1" dirty="0">
                <a:solidFill>
                  <a:schemeClr val="tx2">
                    <a:lumMod val="50000"/>
                  </a:schemeClr>
                </a:solidFill>
              </a:rPr>
              <a:t>В случае обеспечения на рабочих местах безопасных условий труда, подтвержденных результатами специальной оценки условий труда </a:t>
            </a:r>
            <a:r>
              <a:rPr lang="ru-RU" sz="2000" dirty="0">
                <a:solidFill>
                  <a:schemeClr val="tx2">
                    <a:lumMod val="50000"/>
                  </a:schemeClr>
                </a:solidFill>
              </a:rPr>
              <a:t>или заключением государственной экспертизы условий труда, гарантии и компенсации работникам не устанавливаются</a:t>
            </a:r>
            <a:r>
              <a:rPr lang="ru-RU" sz="2000" dirty="0" smtClean="0">
                <a:solidFill>
                  <a:schemeClr val="tx2">
                    <a:lumMod val="50000"/>
                  </a:schemeClr>
                </a:solidFill>
              </a:rPr>
              <a:t>.</a:t>
            </a:r>
            <a:endParaRPr lang="ru-RU" sz="2000" dirty="0">
              <a:solidFill>
                <a:schemeClr val="tx2">
                  <a:lumMod val="50000"/>
                </a:schemeClr>
              </a:solidFill>
            </a:endParaRPr>
          </a:p>
        </p:txBody>
      </p:sp>
      <p:pic>
        <p:nvPicPr>
          <p:cNvPr id="8" name="Рисунок 7"/>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285749" y="186528"/>
            <a:ext cx="436671" cy="578647"/>
          </a:xfrm>
          <a:prstGeom prst="rect">
            <a:avLst/>
          </a:prstGeom>
        </p:spPr>
      </p:pic>
    </p:spTree>
    <p:extLst>
      <p:ext uri="{BB962C8B-B14F-4D97-AF65-F5344CB8AC3E}">
        <p14:creationId xmlns:p14="http://schemas.microsoft.com/office/powerpoint/2010/main" val="120649757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Объект 4"/>
          <p:cNvGraphicFramePr>
            <a:graphicFrameLocks noGrp="1"/>
          </p:cNvGraphicFramePr>
          <p:nvPr>
            <p:ph idx="1"/>
            <p:extLst/>
          </p:nvPr>
        </p:nvGraphicFramePr>
        <p:xfrm>
          <a:off x="-108520" y="1268760"/>
          <a:ext cx="9649072" cy="5400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Номер слайда 3"/>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bodyPr>
          <a:lstStyle/>
          <a:p>
            <a:pPr fontAlgn="base">
              <a:spcBef>
                <a:spcPct val="20000"/>
              </a:spcBef>
              <a:spcAft>
                <a:spcPct val="0"/>
              </a:spcAft>
              <a:buFont typeface="Arial" pitchFamily="34" charset="0"/>
              <a:buNone/>
            </a:pPr>
            <a:fld id="{18B418DA-37B5-4008-9A31-4AE047453EE8}" type="slidenum">
              <a:rPr lang="ru-RU" sz="1800">
                <a:solidFill>
                  <a:srgbClr val="626262"/>
                </a:solidFill>
                <a:latin typeface="Arial Black" pitchFamily="34" charset="0"/>
                <a:cs typeface="Arial" pitchFamily="34" charset="0"/>
              </a:rPr>
              <a:pPr fontAlgn="base">
                <a:spcBef>
                  <a:spcPct val="20000"/>
                </a:spcBef>
                <a:spcAft>
                  <a:spcPct val="0"/>
                </a:spcAft>
                <a:buFont typeface="Arial" pitchFamily="34" charset="0"/>
                <a:buNone/>
              </a:pPr>
              <a:t>14</a:t>
            </a:fld>
            <a:endParaRPr lang="ru-RU" sz="1800" dirty="0">
              <a:solidFill>
                <a:srgbClr val="626262"/>
              </a:solidFill>
              <a:latin typeface="Arial Black" pitchFamily="34" charset="0"/>
              <a:cs typeface="Arial" pitchFamily="34" charset="0"/>
            </a:endParaRPr>
          </a:p>
        </p:txBody>
      </p:sp>
      <p:sp>
        <p:nvSpPr>
          <p:cNvPr id="6" name="Заголовок 1"/>
          <p:cNvSpPr>
            <a:spLocks noGrp="1"/>
          </p:cNvSpPr>
          <p:nvPr>
            <p:ph type="title"/>
          </p:nvPr>
        </p:nvSpPr>
        <p:spPr>
          <a:xfrm>
            <a:off x="719666" y="253142"/>
            <a:ext cx="8229600" cy="691200"/>
          </a:xfrm>
        </p:spPr>
        <p:txBody>
          <a:bodyPr vert="horz" lIns="91440" tIns="45720" rIns="91440" bIns="45720" rtlCol="0" anchor="ctr">
            <a:noAutofit/>
          </a:bodyPr>
          <a:lstStyle/>
          <a:p>
            <a:r>
              <a:rPr lang="ru-RU" sz="2400" b="1" dirty="0">
                <a:solidFill>
                  <a:schemeClr val="tx1"/>
                </a:solidFill>
              </a:rPr>
              <a:t>Исследования и измерения вредных и (или) опасных производственных факторов (426-ФЗ, ст. 12)</a:t>
            </a:r>
          </a:p>
        </p:txBody>
      </p:sp>
      <p:pic>
        <p:nvPicPr>
          <p:cNvPr id="8" name="Рисунок 7"/>
          <p:cNvPicPr>
            <a:picLocks noChangeAspect="1"/>
          </p:cNvPicPr>
          <p:nvPr/>
        </p:nvPicPr>
        <p:blipFill>
          <a:blip r:embed="rId8" cstate="email">
            <a:extLst>
              <a:ext uri="{28A0092B-C50C-407E-A947-70E740481C1C}">
                <a14:useLocalDpi xmlns:a14="http://schemas.microsoft.com/office/drawing/2010/main"/>
              </a:ext>
            </a:extLst>
          </a:blip>
          <a:stretch>
            <a:fillRect/>
          </a:stretch>
        </p:blipFill>
        <p:spPr>
          <a:xfrm>
            <a:off x="285749" y="186528"/>
            <a:ext cx="436671" cy="578647"/>
          </a:xfrm>
          <a:prstGeom prst="rect">
            <a:avLst/>
          </a:prstGeom>
        </p:spPr>
      </p:pic>
    </p:spTree>
    <p:extLst>
      <p:ext uri="{BB962C8B-B14F-4D97-AF65-F5344CB8AC3E}">
        <p14:creationId xmlns:p14="http://schemas.microsoft.com/office/powerpoint/2010/main" val="48603197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Номер слайда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20000"/>
              </a:spcBef>
              <a:buFont typeface="Arial" pitchFamily="34" charset="0"/>
              <a:buChar char="•"/>
              <a:defRPr sz="3200">
                <a:solidFill>
                  <a:schemeClr val="tx1"/>
                </a:solidFill>
                <a:latin typeface="Calibri" pitchFamily="34" charset="0"/>
              </a:defRPr>
            </a:lvl1pPr>
            <a:lvl2pPr marL="742950" indent="-285750" eaLnBrk="0" hangingPunct="0">
              <a:spcBef>
                <a:spcPct val="20000"/>
              </a:spcBef>
              <a:buFont typeface="Arial" pitchFamily="34" charset="0"/>
              <a:buChar char="–"/>
              <a:defRPr sz="2800">
                <a:solidFill>
                  <a:schemeClr val="tx1"/>
                </a:solidFill>
                <a:latin typeface="Calibri" pitchFamily="34" charset="0"/>
              </a:defRPr>
            </a:lvl2pPr>
            <a:lvl3pPr marL="1143000" indent="-228600" eaLnBrk="0" hangingPunct="0">
              <a:spcBef>
                <a:spcPct val="20000"/>
              </a:spcBef>
              <a:buFont typeface="Arial" pitchFamily="34" charset="0"/>
              <a:buChar char="•"/>
              <a:defRPr sz="2400">
                <a:solidFill>
                  <a:schemeClr val="tx1"/>
                </a:solidFill>
                <a:latin typeface="Calibri" pitchFamily="34" charset="0"/>
              </a:defRPr>
            </a:lvl3pPr>
            <a:lvl4pPr marL="1600200" indent="-228600" eaLnBrk="0" hangingPunct="0">
              <a:spcBef>
                <a:spcPct val="20000"/>
              </a:spcBef>
              <a:buFont typeface="Arial" pitchFamily="34" charset="0"/>
              <a:buChar char="–"/>
              <a:defRPr sz="2000">
                <a:solidFill>
                  <a:schemeClr val="tx1"/>
                </a:solidFill>
                <a:latin typeface="Calibri" pitchFamily="34" charset="0"/>
              </a:defRPr>
            </a:lvl4pPr>
            <a:lvl5pPr marL="2057400" indent="-228600" eaLnBrk="0" hangingPunct="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eaLnBrk="1" fontAlgn="base" hangingPunct="1">
              <a:spcBef>
                <a:spcPct val="0"/>
              </a:spcBef>
              <a:spcAft>
                <a:spcPct val="0"/>
              </a:spcAft>
              <a:buFontTx/>
              <a:buNone/>
            </a:pPr>
            <a:fld id="{2E7D6B9B-B053-4613-A631-A4C15504AF29}" type="slidenum">
              <a:rPr lang="ru-RU" altLang="ru-RU" sz="1800" smtClean="0">
                <a:solidFill>
                  <a:srgbClr val="626262"/>
                </a:solidFill>
                <a:latin typeface="Arial Black" pitchFamily="34" charset="0"/>
                <a:cs typeface="Arial" pitchFamily="34" charset="0"/>
              </a:rPr>
              <a:pPr eaLnBrk="1" fontAlgn="base" hangingPunct="1">
                <a:spcBef>
                  <a:spcPct val="0"/>
                </a:spcBef>
                <a:spcAft>
                  <a:spcPct val="0"/>
                </a:spcAft>
                <a:buFontTx/>
                <a:buNone/>
              </a:pPr>
              <a:t>15</a:t>
            </a:fld>
            <a:endParaRPr lang="ru-RU" altLang="ru-RU" sz="1800" smtClean="0">
              <a:solidFill>
                <a:srgbClr val="626262"/>
              </a:solidFill>
              <a:latin typeface="Arial Black" pitchFamily="34" charset="0"/>
              <a:cs typeface="Arial" pitchFamily="34" charset="0"/>
            </a:endParaRPr>
          </a:p>
        </p:txBody>
      </p:sp>
      <p:sp>
        <p:nvSpPr>
          <p:cNvPr id="14339" name="Заголовок 1"/>
          <p:cNvSpPr>
            <a:spLocks noGrp="1"/>
          </p:cNvSpPr>
          <p:nvPr>
            <p:ph type="title"/>
          </p:nvPr>
        </p:nvSpPr>
        <p:spPr>
          <a:xfrm>
            <a:off x="612808" y="138601"/>
            <a:ext cx="8280400" cy="691200"/>
          </a:xfrm>
        </p:spPr>
        <p:txBody>
          <a:bodyPr vert="horz" lIns="91440" tIns="45720" rIns="91440" bIns="45720" rtlCol="0" anchor="ctr">
            <a:normAutofit/>
          </a:bodyPr>
          <a:lstStyle/>
          <a:p>
            <a:r>
              <a:rPr lang="ru-RU" altLang="ru-RU" sz="3200" b="1" dirty="0">
                <a:solidFill>
                  <a:schemeClr val="tx1"/>
                </a:solidFill>
              </a:rPr>
              <a:t>КЛАССЫ УСЛОВИЙ ТРУДА </a:t>
            </a:r>
            <a:r>
              <a:rPr lang="ru-RU" sz="3200" b="1" dirty="0">
                <a:solidFill>
                  <a:schemeClr val="tx1"/>
                </a:solidFill>
              </a:rPr>
              <a:t>(426-ФЗ, ст. 14)</a:t>
            </a:r>
            <a:endParaRPr lang="ru-RU" altLang="ru-RU" sz="3200" b="1" dirty="0">
              <a:solidFill>
                <a:schemeClr val="tx1"/>
              </a:solidFill>
            </a:endParaRPr>
          </a:p>
        </p:txBody>
      </p:sp>
      <p:sp>
        <p:nvSpPr>
          <p:cNvPr id="12" name="Скругленный прямоугольник 11"/>
          <p:cNvSpPr/>
          <p:nvPr/>
        </p:nvSpPr>
        <p:spPr>
          <a:xfrm>
            <a:off x="261277" y="813102"/>
            <a:ext cx="8713788" cy="1319332"/>
          </a:xfrm>
          <a:prstGeom prst="roundRect">
            <a:avLst/>
          </a:prstGeom>
          <a:solidFill>
            <a:schemeClr val="accent3">
              <a:lumMod val="40000"/>
              <a:lumOff val="60000"/>
            </a:schemeClr>
          </a:solidFill>
          <a:ln/>
        </p:spPr>
        <p:style>
          <a:lnRef idx="2">
            <a:schemeClr val="accent3">
              <a:shade val="50000"/>
            </a:schemeClr>
          </a:lnRef>
          <a:fillRef idx="1">
            <a:schemeClr val="accent3"/>
          </a:fillRef>
          <a:effectRef idx="0">
            <a:schemeClr val="accent3"/>
          </a:effectRef>
          <a:fontRef idx="minor">
            <a:schemeClr val="lt1"/>
          </a:fontRef>
        </p:style>
        <p:txBody>
          <a:bodyPr anchor="ctr"/>
          <a:lstStyle/>
          <a:p>
            <a:pPr fontAlgn="auto">
              <a:spcBef>
                <a:spcPts val="0"/>
              </a:spcBef>
              <a:spcAft>
                <a:spcPts val="0"/>
              </a:spcAft>
              <a:defRPr/>
            </a:pPr>
            <a:r>
              <a:rPr lang="ru-RU" sz="1500" b="1" dirty="0">
                <a:solidFill>
                  <a:schemeClr val="tx1"/>
                </a:solidFill>
              </a:rPr>
              <a:t>Оптимальные условия труда (1 класс)</a:t>
            </a:r>
            <a:endParaRPr lang="ru-RU" sz="1500" dirty="0">
              <a:solidFill>
                <a:schemeClr val="tx1"/>
              </a:solidFill>
            </a:endParaRPr>
          </a:p>
          <a:p>
            <a:pPr algn="just" fontAlgn="auto">
              <a:spcBef>
                <a:spcPts val="0"/>
              </a:spcBef>
              <a:spcAft>
                <a:spcPts val="0"/>
              </a:spcAft>
              <a:defRPr/>
            </a:pPr>
            <a:r>
              <a:rPr lang="ru-RU" sz="1500" dirty="0">
                <a:solidFill>
                  <a:schemeClr val="tx1"/>
                </a:solidFill>
              </a:rPr>
              <a:t>условия труда, при которых воздействие на организм работника идентифицированных потенциально вредных и опасных факторов, способных оказать неблагоприятное воздействие на организм работника, отсутствует, либо уровни их воздействия минимальны в сравнении со значениями, установленными нормативами, и создаются предпосылки для поддержания высокого уровня работоспособности </a:t>
            </a:r>
            <a:endParaRPr lang="ru-RU" sz="1500" b="1" dirty="0">
              <a:solidFill>
                <a:schemeClr val="tx1"/>
              </a:solidFill>
            </a:endParaRPr>
          </a:p>
        </p:txBody>
      </p:sp>
      <p:sp>
        <p:nvSpPr>
          <p:cNvPr id="13" name="Скругленный прямоугольник 12"/>
          <p:cNvSpPr/>
          <p:nvPr/>
        </p:nvSpPr>
        <p:spPr>
          <a:xfrm>
            <a:off x="261277" y="2348334"/>
            <a:ext cx="8713788" cy="1295400"/>
          </a:xfrm>
          <a:prstGeom prst="roundRect">
            <a:avLst/>
          </a:prstGeom>
          <a:solidFill>
            <a:srgbClr val="FFC000"/>
          </a:solidFill>
          <a:ln w="28575">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endParaRPr lang="ru-RU" sz="1500" b="1" dirty="0">
              <a:solidFill>
                <a:schemeClr val="tx1"/>
              </a:solidFill>
            </a:endParaRPr>
          </a:p>
          <a:p>
            <a:pPr>
              <a:defRPr/>
            </a:pPr>
            <a:r>
              <a:rPr lang="ru-RU" sz="1500" b="1" dirty="0">
                <a:solidFill>
                  <a:schemeClr val="tx1"/>
                </a:solidFill>
              </a:rPr>
              <a:t>Допустимые условия труда (2 класс)</a:t>
            </a:r>
          </a:p>
          <a:p>
            <a:pPr>
              <a:defRPr/>
            </a:pPr>
            <a:r>
              <a:rPr lang="ru-RU" sz="1500" dirty="0">
                <a:solidFill>
                  <a:schemeClr val="tx1"/>
                </a:solidFill>
              </a:rPr>
              <a:t>условия труда, при которых на организм работника воздействуют идентифицированные потенциально вредные и опасные факторы, уровни воздействия которых не превышают значений, установленных нормативами, или функциональные изменения в организме работника восстанавливаются во время регламентированного отдыха или к началу следующей смены</a:t>
            </a:r>
          </a:p>
          <a:p>
            <a:pPr fontAlgn="auto">
              <a:spcBef>
                <a:spcPts val="0"/>
              </a:spcBef>
              <a:spcAft>
                <a:spcPts val="0"/>
              </a:spcAft>
              <a:defRPr/>
            </a:pPr>
            <a:endParaRPr lang="ru-RU" sz="1500" b="1" dirty="0">
              <a:solidFill>
                <a:schemeClr val="tx1"/>
              </a:solidFill>
            </a:endParaRPr>
          </a:p>
        </p:txBody>
      </p:sp>
      <p:sp>
        <p:nvSpPr>
          <p:cNvPr id="14" name="Скругленный прямоугольник 13"/>
          <p:cNvSpPr/>
          <p:nvPr/>
        </p:nvSpPr>
        <p:spPr>
          <a:xfrm>
            <a:off x="261277" y="3859634"/>
            <a:ext cx="8642350" cy="1008062"/>
          </a:xfrm>
          <a:prstGeom prst="roundRect">
            <a:avLst/>
          </a:prstGeom>
          <a:solidFill>
            <a:schemeClr val="accent6">
              <a:lumMod val="60000"/>
              <a:lumOff val="40000"/>
            </a:schemeClr>
          </a:solidFill>
          <a:ln/>
        </p:spPr>
        <p:style>
          <a:lnRef idx="2">
            <a:schemeClr val="accent6">
              <a:shade val="50000"/>
            </a:schemeClr>
          </a:lnRef>
          <a:fillRef idx="1">
            <a:schemeClr val="accent6"/>
          </a:fillRef>
          <a:effectRef idx="0">
            <a:schemeClr val="accent6"/>
          </a:effectRef>
          <a:fontRef idx="minor">
            <a:schemeClr val="lt1"/>
          </a:fontRef>
        </p:style>
        <p:txBody>
          <a:bodyPr anchor="ctr"/>
          <a:lstStyle/>
          <a:p>
            <a:pPr fontAlgn="auto">
              <a:spcBef>
                <a:spcPts val="0"/>
              </a:spcBef>
              <a:spcAft>
                <a:spcPts val="0"/>
              </a:spcAft>
              <a:defRPr/>
            </a:pPr>
            <a:r>
              <a:rPr lang="ru-RU" sz="1500" b="1" dirty="0">
                <a:solidFill>
                  <a:schemeClr val="tx1"/>
                </a:solidFill>
              </a:rPr>
              <a:t>Вредные условия труда (3 класс)</a:t>
            </a:r>
          </a:p>
          <a:p>
            <a:pPr algn="just" fontAlgn="auto">
              <a:spcBef>
                <a:spcPts val="0"/>
              </a:spcBef>
              <a:spcAft>
                <a:spcPts val="0"/>
              </a:spcAft>
              <a:defRPr/>
            </a:pPr>
            <a:r>
              <a:rPr lang="ru-RU" sz="1500" dirty="0">
                <a:solidFill>
                  <a:schemeClr val="tx1"/>
                </a:solidFill>
              </a:rPr>
              <a:t>условия труда, характеризующиеся наличием идентифицированных потенциально вредных и опасных факторов, уровни которых превышают значения, установленные нормативами, включая подклассы 3.1, 3.2, 3.3, 3.4</a:t>
            </a:r>
            <a:endParaRPr lang="ru-RU" sz="1500" b="1" dirty="0">
              <a:solidFill>
                <a:schemeClr val="tx1"/>
              </a:solidFill>
            </a:endParaRPr>
          </a:p>
        </p:txBody>
      </p:sp>
      <p:sp>
        <p:nvSpPr>
          <p:cNvPr id="15" name="Скругленный прямоугольник 14"/>
          <p:cNvSpPr/>
          <p:nvPr/>
        </p:nvSpPr>
        <p:spPr>
          <a:xfrm>
            <a:off x="261277" y="5085184"/>
            <a:ext cx="8642350" cy="1295400"/>
          </a:xfrm>
          <a:prstGeom prst="roundRect">
            <a:avLst/>
          </a:prstGeom>
          <a:solidFill>
            <a:srgbClr val="FF0000"/>
          </a:solidFill>
          <a:ln w="28575">
            <a:solidFill>
              <a:srgbClr val="FF0000"/>
            </a:solidFill>
          </a:ln>
        </p:spPr>
        <p:style>
          <a:lnRef idx="1">
            <a:schemeClr val="accent2"/>
          </a:lnRef>
          <a:fillRef idx="3">
            <a:schemeClr val="accent2"/>
          </a:fillRef>
          <a:effectRef idx="2">
            <a:schemeClr val="accent2"/>
          </a:effectRef>
          <a:fontRef idx="minor">
            <a:schemeClr val="lt1"/>
          </a:fontRef>
        </p:style>
        <p:txBody>
          <a:bodyPr anchor="ctr"/>
          <a:lstStyle/>
          <a:p>
            <a:pPr fontAlgn="auto">
              <a:spcBef>
                <a:spcPts val="0"/>
              </a:spcBef>
              <a:spcAft>
                <a:spcPts val="0"/>
              </a:spcAft>
              <a:defRPr/>
            </a:pPr>
            <a:r>
              <a:rPr lang="ru-RU" sz="1500" b="1" dirty="0">
                <a:solidFill>
                  <a:schemeClr val="tx1"/>
                </a:solidFill>
              </a:rPr>
              <a:t>Опасные условия труда (4 класс)</a:t>
            </a:r>
          </a:p>
          <a:p>
            <a:pPr algn="just" fontAlgn="auto">
              <a:spcBef>
                <a:spcPts val="0"/>
              </a:spcBef>
              <a:spcAft>
                <a:spcPts val="0"/>
              </a:spcAft>
              <a:defRPr/>
            </a:pPr>
            <a:r>
              <a:rPr lang="ru-RU" sz="1500" dirty="0">
                <a:solidFill>
                  <a:schemeClr val="tx1"/>
                </a:solidFill>
              </a:rPr>
              <a:t>условия труда, характеризующиеся наличием идентифицированных потенциально вредных и опасных факторов, уровни воздействия которых способны в течение рабочего дня (рабочей смены) (или их частей) создать угрозу для жизни работника, а последствия их воздействия обеспечивают высокий риск развития острого профессионального заболевания в периоде трудовой деятельности</a:t>
            </a:r>
            <a:endParaRPr lang="ru-RU" sz="1500" b="1" dirty="0">
              <a:solidFill>
                <a:schemeClr val="tx1"/>
              </a:solidFill>
            </a:endParaRPr>
          </a:p>
        </p:txBody>
      </p:sp>
      <p:pic>
        <p:nvPicPr>
          <p:cNvPr id="9" name="Рисунок 8"/>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285749" y="186528"/>
            <a:ext cx="436671" cy="578647"/>
          </a:xfrm>
          <a:prstGeom prst="rect">
            <a:avLst/>
          </a:prstGeom>
        </p:spPr>
      </p:pic>
    </p:spTree>
    <p:extLst>
      <p:ext uri="{BB962C8B-B14F-4D97-AF65-F5344CB8AC3E}">
        <p14:creationId xmlns:p14="http://schemas.microsoft.com/office/powerpoint/2010/main" val="149981436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57251" y="403225"/>
            <a:ext cx="7660217" cy="1356360"/>
          </a:xfrm>
        </p:spPr>
        <p:txBody>
          <a:bodyPr>
            <a:noAutofit/>
          </a:bodyPr>
          <a:lstStyle/>
          <a:p>
            <a:r>
              <a:rPr lang="ru-RU" sz="2000" b="1" dirty="0">
                <a:solidFill>
                  <a:schemeClr val="tx1"/>
                </a:solidFill>
              </a:rPr>
              <a:t>Письмо Департамента условий и охраны труда Минтруда РФ</a:t>
            </a:r>
            <a:br>
              <a:rPr lang="ru-RU" sz="2000" b="1" dirty="0">
                <a:solidFill>
                  <a:schemeClr val="tx1"/>
                </a:solidFill>
              </a:rPr>
            </a:br>
            <a:r>
              <a:rPr lang="ru-RU" sz="2000" b="1" dirty="0">
                <a:solidFill>
                  <a:schemeClr val="tx1"/>
                </a:solidFill>
              </a:rPr>
              <a:t>от 21 октября 2015 года № 15-1/В-4549</a:t>
            </a:r>
            <a:br>
              <a:rPr lang="ru-RU" sz="2000" b="1" dirty="0">
                <a:solidFill>
                  <a:schemeClr val="tx1"/>
                </a:solidFill>
              </a:rPr>
            </a:br>
            <a:r>
              <a:rPr lang="ru-RU" sz="2000" b="1" dirty="0">
                <a:solidFill>
                  <a:schemeClr val="tx1"/>
                </a:solidFill>
              </a:rPr>
              <a:t> «О предоставлении гарантий (компенсаций) работникам, занятым во вредных (опасных) условиях труда»</a:t>
            </a:r>
            <a:endParaRPr lang="ru-RU" sz="2000" dirty="0">
              <a:solidFill>
                <a:schemeClr val="tx1"/>
              </a:solidFill>
            </a:endParaRPr>
          </a:p>
        </p:txBody>
      </p:sp>
      <p:sp>
        <p:nvSpPr>
          <p:cNvPr id="3" name="Объект 2"/>
          <p:cNvSpPr>
            <a:spLocks noGrp="1"/>
          </p:cNvSpPr>
          <p:nvPr>
            <p:ph idx="1"/>
          </p:nvPr>
        </p:nvSpPr>
        <p:spPr/>
        <p:txBody>
          <a:bodyPr>
            <a:noAutofit/>
          </a:bodyPr>
          <a:lstStyle/>
          <a:p>
            <a:r>
              <a:rPr lang="ru-RU" sz="1800" dirty="0">
                <a:solidFill>
                  <a:schemeClr val="tx1"/>
                </a:solidFill>
              </a:rPr>
              <a:t>В соответствии с частью 3 статьи 15 Федерального закона от 28.12.2013 № 421-ФЗ "О внесении изменений в отдельные законодательные акты Российской Федерации в связи с принятием Федерального закона «О специальной оценке условий труда» к моменту вступления в силу данного Федерального закона виды и достигнутые размеры предоставляемых гарантий (компенсаций) работникам, на рабочих местах которых по результатам проведенной до 1 января 2014 года аттестации рабочих мест по условиям труда установлены вредные (опасные) условия труда, должны сохраняться до улучшения условий труда на данных рабочих местах, подтвержденного результатами проведения специальной оценки условий труда.</a:t>
            </a:r>
          </a:p>
          <a:p>
            <a:r>
              <a:rPr lang="ru-RU" sz="1800" dirty="0">
                <a:solidFill>
                  <a:schemeClr val="tx1"/>
                </a:solidFill>
              </a:rPr>
              <a:t>Указанное означает, что в отношении работника, условия труда которого признаны вредными (опасными) по результатам проведенной до 31 декабря 2013 года аттестации рабочих мест по условиям труда, сохраняется порядок предоставления и достигнутые по состоянию на 31 декабря 2013 года размеры гарантий (компенсаций) за работу во вредных (опасных) условиях труда</a:t>
            </a:r>
            <a:r>
              <a:rPr lang="ru-RU" sz="1800" dirty="0" smtClean="0">
                <a:solidFill>
                  <a:schemeClr val="tx1"/>
                </a:solidFill>
              </a:rPr>
              <a:t>.</a:t>
            </a:r>
            <a:endParaRPr lang="ru-RU" sz="1800" dirty="0">
              <a:solidFill>
                <a:schemeClr val="tx1"/>
              </a:solidFill>
            </a:endParaRPr>
          </a:p>
        </p:txBody>
      </p:sp>
      <p:sp>
        <p:nvSpPr>
          <p:cNvPr id="4" name="Номер слайда 3"/>
          <p:cNvSpPr>
            <a:spLocks noGrp="1"/>
          </p:cNvSpPr>
          <p:nvPr>
            <p:ph type="sldNum" sz="quarter" idx="12"/>
          </p:nvPr>
        </p:nvSpPr>
        <p:spPr/>
        <p:txBody>
          <a:bodyPr/>
          <a:lstStyle/>
          <a:p>
            <a:fld id="{19A2392C-D4E1-47C8-BFB7-50631105CAA2}" type="slidenum">
              <a:rPr lang="ru-RU" smtClean="0"/>
              <a:t>16</a:t>
            </a:fld>
            <a:endParaRPr lang="ru-RU"/>
          </a:p>
        </p:txBody>
      </p:sp>
      <p:pic>
        <p:nvPicPr>
          <p:cNvPr id="7" name="Рисунок 6"/>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285749" y="186528"/>
            <a:ext cx="436671" cy="578647"/>
          </a:xfrm>
          <a:prstGeom prst="rect">
            <a:avLst/>
          </a:prstGeom>
        </p:spPr>
      </p:pic>
    </p:spTree>
    <p:extLst>
      <p:ext uri="{BB962C8B-B14F-4D97-AF65-F5344CB8AC3E}">
        <p14:creationId xmlns:p14="http://schemas.microsoft.com/office/powerpoint/2010/main" val="353668948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Объект 4"/>
          <p:cNvGraphicFramePr>
            <a:graphicFrameLocks noGrp="1"/>
          </p:cNvGraphicFramePr>
          <p:nvPr>
            <p:ph idx="1"/>
            <p:extLst>
              <p:ext uri="{D42A27DB-BD31-4B8C-83A1-F6EECF244321}">
                <p14:modId xmlns:p14="http://schemas.microsoft.com/office/powerpoint/2010/main" val="3249385157"/>
              </p:ext>
            </p:extLst>
          </p:nvPr>
        </p:nvGraphicFramePr>
        <p:xfrm>
          <a:off x="457200" y="836712"/>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Номер слайда 3"/>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bodyPr>
          <a:lstStyle/>
          <a:p>
            <a:pPr fontAlgn="base">
              <a:spcBef>
                <a:spcPct val="20000"/>
              </a:spcBef>
              <a:spcAft>
                <a:spcPct val="0"/>
              </a:spcAft>
              <a:buFont typeface="Arial" pitchFamily="34" charset="0"/>
              <a:buNone/>
            </a:pPr>
            <a:fld id="{18B418DA-37B5-4008-9A31-4AE047453EE8}" type="slidenum">
              <a:rPr lang="ru-RU" sz="1800">
                <a:solidFill>
                  <a:srgbClr val="626262"/>
                </a:solidFill>
                <a:latin typeface="Arial Black" pitchFamily="34" charset="0"/>
                <a:cs typeface="Arial" pitchFamily="34" charset="0"/>
              </a:rPr>
              <a:pPr fontAlgn="base">
                <a:spcBef>
                  <a:spcPct val="20000"/>
                </a:spcBef>
                <a:spcAft>
                  <a:spcPct val="0"/>
                </a:spcAft>
                <a:buFont typeface="Arial" pitchFamily="34" charset="0"/>
                <a:buNone/>
              </a:pPr>
              <a:t>17</a:t>
            </a:fld>
            <a:endParaRPr lang="ru-RU" sz="1800" dirty="0">
              <a:solidFill>
                <a:srgbClr val="626262"/>
              </a:solidFill>
              <a:latin typeface="Arial Black" pitchFamily="34" charset="0"/>
              <a:cs typeface="Arial" pitchFamily="34" charset="0"/>
            </a:endParaRPr>
          </a:p>
        </p:txBody>
      </p:sp>
      <p:pic>
        <p:nvPicPr>
          <p:cNvPr id="7" name="Рисунок 6"/>
          <p:cNvPicPr>
            <a:picLocks noChangeAspect="1"/>
          </p:cNvPicPr>
          <p:nvPr/>
        </p:nvPicPr>
        <p:blipFill>
          <a:blip r:embed="rId8" cstate="email">
            <a:extLst>
              <a:ext uri="{28A0092B-C50C-407E-A947-70E740481C1C}">
                <a14:useLocalDpi xmlns:a14="http://schemas.microsoft.com/office/drawing/2010/main"/>
              </a:ext>
            </a:extLst>
          </a:blip>
          <a:stretch>
            <a:fillRect/>
          </a:stretch>
        </p:blipFill>
        <p:spPr>
          <a:xfrm>
            <a:off x="285749" y="186528"/>
            <a:ext cx="436671" cy="578647"/>
          </a:xfrm>
          <a:prstGeom prst="rect">
            <a:avLst/>
          </a:prstGeom>
        </p:spPr>
      </p:pic>
    </p:spTree>
    <p:extLst>
      <p:ext uri="{BB962C8B-B14F-4D97-AF65-F5344CB8AC3E}">
        <p14:creationId xmlns:p14="http://schemas.microsoft.com/office/powerpoint/2010/main" val="419151769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46667" y="330198"/>
            <a:ext cx="8229600" cy="691200"/>
          </a:xfrm>
        </p:spPr>
        <p:txBody>
          <a:bodyPr vert="horz" lIns="91440" tIns="45720" rIns="91440" bIns="45720" rtlCol="0" anchor="ctr">
            <a:noAutofit/>
          </a:bodyPr>
          <a:lstStyle/>
          <a:p>
            <a:r>
              <a:rPr lang="ru-RU" sz="2400" b="1" dirty="0">
                <a:solidFill>
                  <a:schemeClr val="tx1"/>
                </a:solidFill>
              </a:rPr>
              <a:t>Статья 92 Трудового кодекса РФ. </a:t>
            </a:r>
            <a:r>
              <a:rPr lang="ru-RU" sz="2400" b="1" dirty="0">
                <a:solidFill>
                  <a:schemeClr val="tx1"/>
                </a:solidFill>
              </a:rPr>
              <a:t>Сокращенная продолжительность рабочего времени</a:t>
            </a:r>
            <a:endParaRPr lang="ru-RU" sz="2400" b="1" dirty="0">
              <a:solidFill>
                <a:schemeClr val="tx1"/>
              </a:solidFill>
              <a:hlinkMouseOver r:id="rId2" action="ppaction://hlinksldjump"/>
            </a:endParaRPr>
          </a:p>
        </p:txBody>
      </p:sp>
      <p:graphicFrame>
        <p:nvGraphicFramePr>
          <p:cNvPr id="4" name="Объект 3"/>
          <p:cNvGraphicFramePr>
            <a:graphicFrameLocks/>
          </p:cNvGraphicFramePr>
          <p:nvPr>
            <p:extLst/>
          </p:nvPr>
        </p:nvGraphicFramePr>
        <p:xfrm>
          <a:off x="395536" y="1277620"/>
          <a:ext cx="8424936" cy="4311620"/>
        </p:xfrm>
        <a:graphic>
          <a:graphicData uri="http://schemas.openxmlformats.org/drawingml/2006/table">
            <a:tbl>
              <a:tblPr firstRow="1" bandRow="1">
                <a:tableStyleId>{5C22544A-7EE6-4342-B048-85BDC9FD1C3A}</a:tableStyleId>
              </a:tblPr>
              <a:tblGrid>
                <a:gridCol w="8424936"/>
              </a:tblGrid>
              <a:tr h="758429">
                <a:tc>
                  <a:txBody>
                    <a:bodyPr/>
                    <a:lstStyle/>
                    <a:p>
                      <a:r>
                        <a:rPr lang="ru-RU" dirty="0" smtClean="0"/>
                        <a:t>С 1 января 2014 г., после</a:t>
                      </a:r>
                      <a:r>
                        <a:rPr lang="ru-RU" baseline="0" dirty="0" smtClean="0"/>
                        <a:t> проведения специальной оценки</a:t>
                      </a:r>
                      <a:endParaRPr lang="ru-RU" dirty="0"/>
                    </a:p>
                  </a:txBody>
                  <a:tcPr/>
                </a:tc>
              </a:tr>
              <a:tr h="355319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800" kern="1200" dirty="0" smtClean="0">
                          <a:solidFill>
                            <a:schemeClr val="dk1"/>
                          </a:solidFill>
                          <a:effectLst/>
                          <a:latin typeface="+mn-lt"/>
                          <a:ea typeface="+mn-ea"/>
                          <a:cs typeface="+mn-cs"/>
                        </a:rPr>
                        <a:t>для работников, условия труда на рабочих местах которых по результатам специальной оценки условий труда отнесены к вредным условиям труда 3 или 4 степени или опасным условиям труда, - не более 36 часов в неделю.</a:t>
                      </a:r>
                    </a:p>
                    <a:p>
                      <a:pPr marL="0" marR="0" indent="0" algn="l" defTabSz="914400" rtl="0" eaLnBrk="1" fontAlgn="auto" latinLnBrk="0" hangingPunct="1">
                        <a:lnSpc>
                          <a:spcPct val="100000"/>
                        </a:lnSpc>
                        <a:spcBef>
                          <a:spcPts val="0"/>
                        </a:spcBef>
                        <a:spcAft>
                          <a:spcPts val="0"/>
                        </a:spcAft>
                        <a:buClrTx/>
                        <a:buSzTx/>
                        <a:buFontTx/>
                        <a:buNone/>
                        <a:tabLst/>
                        <a:defRPr/>
                      </a:pPr>
                      <a:r>
                        <a:rPr lang="ru-RU" sz="1800" kern="1200" dirty="0" smtClean="0">
                          <a:solidFill>
                            <a:schemeClr val="dk1"/>
                          </a:solidFill>
                          <a:effectLst/>
                          <a:latin typeface="+mn-lt"/>
                          <a:ea typeface="+mn-ea"/>
                          <a:cs typeface="+mn-cs"/>
                        </a:rPr>
                        <a:t>Продолжительность рабочего времени конкретного работника устанавливается трудовым договором на основании отраслевого (межотраслевого) соглашения и коллективного договора с учетом результатов специальной оценки условий труда.</a:t>
                      </a:r>
                    </a:p>
                  </a:txBody>
                  <a:tcPr/>
                </a:tc>
              </a:tr>
            </a:tbl>
          </a:graphicData>
        </a:graphic>
      </p:graphicFrame>
      <p:sp>
        <p:nvSpPr>
          <p:cNvPr id="3" name="Номер слайда 2"/>
          <p:cNvSpPr>
            <a:spLocks noGrp="1"/>
          </p:cNvSpPr>
          <p:nvPr>
            <p:ph type="sldNum" sz="quarter" idx="12"/>
          </p:nvPr>
        </p:nvSpPr>
        <p:spPr>
          <a:extLst/>
        </p:spPr>
        <p:txBody>
          <a:bodyPr vert="horz" lIns="91440" tIns="45720" rIns="91440" bIns="45720" rtlCol="0" anchor="ctr"/>
          <a:lstStyle/>
          <a:p>
            <a:fld id="{18B418DA-37B5-4008-9A31-4AE047453EE8}" type="slidenum">
              <a:rPr lang="ru-RU"/>
              <a:pPr/>
              <a:t>18</a:t>
            </a:fld>
            <a:endParaRPr lang="ru-RU" dirty="0"/>
          </a:p>
        </p:txBody>
      </p:sp>
      <p:pic>
        <p:nvPicPr>
          <p:cNvPr id="5" name="Рисунок 4"/>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285749" y="186528"/>
            <a:ext cx="436671" cy="578647"/>
          </a:xfrm>
          <a:prstGeom prst="rect">
            <a:avLst/>
          </a:prstGeom>
        </p:spPr>
      </p:pic>
    </p:spTree>
    <p:extLst>
      <p:ext uri="{BB962C8B-B14F-4D97-AF65-F5344CB8AC3E}">
        <p14:creationId xmlns:p14="http://schemas.microsoft.com/office/powerpoint/2010/main" val="7442025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07087" y="643062"/>
            <a:ext cx="8229600" cy="691200"/>
          </a:xfrm>
        </p:spPr>
        <p:txBody>
          <a:bodyPr vert="horz" lIns="91440" tIns="45720" rIns="91440" bIns="45720" rtlCol="0" anchor="ctr">
            <a:noAutofit/>
          </a:bodyPr>
          <a:lstStyle/>
          <a:p>
            <a:r>
              <a:rPr lang="ru-RU" sz="2400" b="1" dirty="0">
                <a:solidFill>
                  <a:schemeClr val="tx1"/>
                </a:solidFill>
              </a:rPr>
              <a:t>Статья </a:t>
            </a:r>
            <a:r>
              <a:rPr lang="ru-RU" sz="2400" b="1" dirty="0">
                <a:solidFill>
                  <a:schemeClr val="tx1"/>
                </a:solidFill>
              </a:rPr>
              <a:t>117 Трудового кодекса РФ. </a:t>
            </a:r>
            <a:r>
              <a:rPr lang="ru-RU" sz="2400" b="1" dirty="0">
                <a:solidFill>
                  <a:schemeClr val="tx1"/>
                </a:solidFill>
              </a:rPr>
              <a:t>Ежегодный дополнительный оплачиваемый отпуск работникам, занятым на работах с вредными и (или) опасными условиями труда</a:t>
            </a:r>
            <a:endParaRPr lang="ru-RU" sz="2400" b="1" dirty="0">
              <a:solidFill>
                <a:schemeClr val="tx1"/>
              </a:solidFill>
              <a:hlinkMouseOver r:id="rId2" action="ppaction://hlinksldjump"/>
            </a:endParaRPr>
          </a:p>
        </p:txBody>
      </p:sp>
      <p:graphicFrame>
        <p:nvGraphicFramePr>
          <p:cNvPr id="4" name="Объект 3"/>
          <p:cNvGraphicFramePr>
            <a:graphicFrameLocks noGrp="1"/>
          </p:cNvGraphicFramePr>
          <p:nvPr>
            <p:ph idx="1"/>
            <p:extLst>
              <p:ext uri="{D42A27DB-BD31-4B8C-83A1-F6EECF244321}">
                <p14:modId xmlns:p14="http://schemas.microsoft.com/office/powerpoint/2010/main" val="3735542486"/>
              </p:ext>
            </p:extLst>
          </p:nvPr>
        </p:nvGraphicFramePr>
        <p:xfrm>
          <a:off x="323528" y="1903349"/>
          <a:ext cx="8496944" cy="4320480"/>
        </p:xfrm>
        <a:graphic>
          <a:graphicData uri="http://schemas.openxmlformats.org/drawingml/2006/table">
            <a:tbl>
              <a:tblPr firstRow="1" bandRow="1">
                <a:tableStyleId>{5C22544A-7EE6-4342-B048-85BDC9FD1C3A}</a:tableStyleId>
              </a:tblPr>
              <a:tblGrid>
                <a:gridCol w="8496944"/>
              </a:tblGrid>
              <a:tr h="575145">
                <a:tc>
                  <a:txBody>
                    <a:bodyPr/>
                    <a:lstStyle/>
                    <a:p>
                      <a:r>
                        <a:rPr lang="ru-RU" dirty="0" smtClean="0"/>
                        <a:t>С 1 января 2014 г., после</a:t>
                      </a:r>
                      <a:r>
                        <a:rPr lang="ru-RU" baseline="0" dirty="0" smtClean="0"/>
                        <a:t> проведения специальной оценки</a:t>
                      </a:r>
                      <a:endParaRPr lang="ru-RU" dirty="0"/>
                    </a:p>
                  </a:txBody>
                  <a:tcPr/>
                </a:tc>
              </a:tr>
              <a:tr h="3745335">
                <a:tc>
                  <a:txBody>
                    <a:bodyPr/>
                    <a:lstStyle/>
                    <a:p>
                      <a:r>
                        <a:rPr lang="ru-RU" sz="1600" kern="1200" dirty="0" smtClean="0">
                          <a:solidFill>
                            <a:schemeClr val="dk1"/>
                          </a:solidFill>
                          <a:effectLst/>
                          <a:latin typeface="+mn-lt"/>
                          <a:ea typeface="+mn-ea"/>
                          <a:cs typeface="+mn-cs"/>
                        </a:rPr>
                        <a:t>Статья 117. Ежегодный дополнительный оплачиваемый отпуск работникам, занятым на работах с вредными и (или) опасными условиями труда</a:t>
                      </a:r>
                    </a:p>
                    <a:p>
                      <a:r>
                        <a:rPr lang="ru-RU" sz="1600" kern="1200" dirty="0" smtClean="0">
                          <a:solidFill>
                            <a:schemeClr val="dk1"/>
                          </a:solidFill>
                          <a:effectLst/>
                          <a:latin typeface="+mn-lt"/>
                          <a:ea typeface="+mn-ea"/>
                          <a:cs typeface="+mn-cs"/>
                        </a:rPr>
                        <a:t>Ежегодный дополнительный оплачиваемый отпуск предоставляется работникам, условия труда на рабочих местах которых по результатам специальной оценки условий труда отнесены к вредным условиям труда 2, 3 или 4 степени либо опасным условиям труда.</a:t>
                      </a:r>
                    </a:p>
                    <a:p>
                      <a:r>
                        <a:rPr lang="ru-RU" sz="1600" kern="1200" dirty="0" smtClean="0">
                          <a:solidFill>
                            <a:schemeClr val="dk1"/>
                          </a:solidFill>
                          <a:effectLst/>
                          <a:latin typeface="+mn-lt"/>
                          <a:ea typeface="+mn-ea"/>
                          <a:cs typeface="+mn-cs"/>
                        </a:rPr>
                        <a:t>Минимальная продолжительность ежегодного дополнительного оплачиваемого отпуска работникам, указанным в части первой настоящей статьи, составляет 7 календарных дней.</a:t>
                      </a:r>
                    </a:p>
                  </a:txBody>
                  <a:tcPr/>
                </a:tc>
              </a:tr>
            </a:tbl>
          </a:graphicData>
        </a:graphic>
      </p:graphicFrame>
      <p:sp>
        <p:nvSpPr>
          <p:cNvPr id="3" name="Номер слайда 2"/>
          <p:cNvSpPr>
            <a:spLocks noGrp="1"/>
          </p:cNvSpPr>
          <p:nvPr>
            <p:ph type="sldNum" sz="quarter" idx="12"/>
          </p:nvPr>
        </p:nvSpPr>
        <p:spPr>
          <a:extLst/>
        </p:spPr>
        <p:txBody>
          <a:bodyPr vert="horz" lIns="91440" tIns="45720" rIns="91440" bIns="45720" rtlCol="0" anchor="ctr"/>
          <a:lstStyle/>
          <a:p>
            <a:fld id="{18B418DA-37B5-4008-9A31-4AE047453EE8}" type="slidenum">
              <a:rPr lang="ru-RU"/>
              <a:pPr/>
              <a:t>19</a:t>
            </a:fld>
            <a:endParaRPr lang="ru-RU" dirty="0"/>
          </a:p>
        </p:txBody>
      </p:sp>
      <p:pic>
        <p:nvPicPr>
          <p:cNvPr id="5" name="Рисунок 4"/>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285749" y="186528"/>
            <a:ext cx="436671" cy="578647"/>
          </a:xfrm>
          <a:prstGeom prst="rect">
            <a:avLst/>
          </a:prstGeom>
        </p:spPr>
      </p:pic>
    </p:spTree>
    <p:extLst>
      <p:ext uri="{BB962C8B-B14F-4D97-AF65-F5344CB8AC3E}">
        <p14:creationId xmlns:p14="http://schemas.microsoft.com/office/powerpoint/2010/main" val="28251051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2"/>
          <p:cNvSpPr>
            <a:spLocks noGrp="1" noChangeArrowheads="1"/>
          </p:cNvSpPr>
          <p:nvPr>
            <p:ph type="title"/>
          </p:nvPr>
        </p:nvSpPr>
        <p:spPr/>
        <p:txBody>
          <a:bodyPr vert="horz" lIns="91440" tIns="45720" rIns="91440" bIns="45720" rtlCol="0" anchor="ctr">
            <a:normAutofit fontScale="97500"/>
          </a:bodyPr>
          <a:lstStyle/>
          <a:p>
            <a:r>
              <a:rPr lang="ru-RU" altLang="ru-RU" b="1" dirty="0">
                <a:solidFill>
                  <a:schemeClr val="tx1"/>
                </a:solidFill>
              </a:rPr>
              <a:t>Работа профкома</a:t>
            </a:r>
          </a:p>
        </p:txBody>
      </p:sp>
      <p:sp>
        <p:nvSpPr>
          <p:cNvPr id="24579" name="Rectangle 3"/>
          <p:cNvSpPr>
            <a:spLocks noGrp="1" noChangeArrowheads="1"/>
          </p:cNvSpPr>
          <p:nvPr>
            <p:ph idx="1"/>
          </p:nvPr>
        </p:nvSpPr>
        <p:spPr/>
        <p:txBody>
          <a:bodyPr/>
          <a:lstStyle/>
          <a:p>
            <a:r>
              <a:rPr lang="ru-RU" altLang="ru-RU" dirty="0" smtClean="0">
                <a:solidFill>
                  <a:schemeClr val="tx1"/>
                </a:solidFill>
                <a:latin typeface="CentSchbkCyrill BT" panose="02040603050705020303" pitchFamily="18" charset="-52"/>
              </a:rPr>
              <a:t>СИСТЕМА УПРАВЛЕНИЯ ОХРАНОЙ ТРУДА</a:t>
            </a:r>
          </a:p>
          <a:p>
            <a:r>
              <a:rPr lang="ru-RU" altLang="ru-RU" dirty="0" smtClean="0">
                <a:solidFill>
                  <a:schemeClr val="tx1"/>
                </a:solidFill>
                <a:latin typeface="CentSchbkCyrill BT" panose="02040603050705020303" pitchFamily="18" charset="-52"/>
              </a:rPr>
              <a:t>ПЛАНЫ МЕРОПРИЯТИЙ</a:t>
            </a:r>
          </a:p>
          <a:p>
            <a:r>
              <a:rPr lang="ru-RU" altLang="ru-RU" dirty="0" smtClean="0">
                <a:solidFill>
                  <a:schemeClr val="tx1"/>
                </a:solidFill>
                <a:latin typeface="CentSchbkCyrill BT" panose="02040603050705020303" pitchFamily="18" charset="-52"/>
              </a:rPr>
              <a:t>ПЕРЕЧЕНЬ НА СПЕЦОДЕЖДУ</a:t>
            </a:r>
          </a:p>
          <a:p>
            <a:r>
              <a:rPr lang="ru-RU" altLang="ru-RU" dirty="0" smtClean="0">
                <a:solidFill>
                  <a:schemeClr val="tx1"/>
                </a:solidFill>
                <a:latin typeface="CentSchbkCyrill BT" panose="02040603050705020303" pitchFamily="18" charset="-52"/>
              </a:rPr>
              <a:t>ОТПУСКА ЗА ВРЕДНОСТЬ</a:t>
            </a:r>
          </a:p>
          <a:p>
            <a:r>
              <a:rPr lang="ru-RU" altLang="ru-RU" dirty="0" smtClean="0">
                <a:solidFill>
                  <a:schemeClr val="tx1"/>
                </a:solidFill>
                <a:latin typeface="CentSchbkCyrill BT" panose="02040603050705020303" pitchFamily="18" charset="-52"/>
              </a:rPr>
              <a:t>….</a:t>
            </a:r>
          </a:p>
          <a:p>
            <a:pPr marL="0" indent="0">
              <a:buNone/>
            </a:pPr>
            <a:endParaRPr lang="ru-RU" altLang="ru-RU" dirty="0" smtClean="0">
              <a:solidFill>
                <a:schemeClr val="tx1"/>
              </a:solidFill>
              <a:latin typeface="CentSchbkCyrill BT" panose="02040603050705020303" pitchFamily="18" charset="-52"/>
            </a:endParaRPr>
          </a:p>
          <a:p>
            <a:pPr marL="0" indent="0" algn="ctr">
              <a:buNone/>
            </a:pPr>
            <a:r>
              <a:rPr lang="ru-RU" altLang="ru-RU" dirty="0" smtClean="0">
                <a:solidFill>
                  <a:schemeClr val="tx1"/>
                </a:solidFill>
                <a:latin typeface="CentSchbkCyrill BT" panose="02040603050705020303" pitchFamily="18" charset="-52"/>
              </a:rPr>
              <a:t>ХОТЯ ЭТИ ДОКУМЕНТЫ ИСПОЛНЯЕТ АДМИНИСТРАЦИЯ,</a:t>
            </a:r>
          </a:p>
          <a:p>
            <a:pPr marL="0" indent="0" algn="ctr">
              <a:buNone/>
            </a:pPr>
            <a:r>
              <a:rPr lang="ru-RU" altLang="ru-RU" dirty="0" smtClean="0">
                <a:solidFill>
                  <a:schemeClr val="tx1"/>
                </a:solidFill>
                <a:latin typeface="CentSchbkCyrill BT" panose="02040603050705020303" pitchFamily="18" charset="-52"/>
              </a:rPr>
              <a:t>а вы согласовываете и контролируете.</a:t>
            </a:r>
          </a:p>
        </p:txBody>
      </p:sp>
      <p:pic>
        <p:nvPicPr>
          <p:cNvPr id="8" name="Рисунок 7"/>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348784" y="272670"/>
            <a:ext cx="508466" cy="673860"/>
          </a:xfrm>
          <a:prstGeom prst="rect">
            <a:avLst/>
          </a:prstGeom>
        </p:spPr>
      </p:pic>
      <p:sp>
        <p:nvSpPr>
          <p:cNvPr id="5" name="Номер слайда 4"/>
          <p:cNvSpPr>
            <a:spLocks noGrp="1"/>
          </p:cNvSpPr>
          <p:nvPr>
            <p:ph type="sldNum" sz="quarter" idx="12"/>
          </p:nvPr>
        </p:nvSpPr>
        <p:spPr/>
        <p:txBody>
          <a:bodyPr/>
          <a:lstStyle/>
          <a:p>
            <a:fld id="{D71020C7-895A-4AAB-B1FC-FB4EA347BF36}" type="slidenum">
              <a:rPr lang="ru-RU" altLang="ru-RU" smtClean="0"/>
              <a:pPr/>
              <a:t>2</a:t>
            </a:fld>
            <a:endParaRPr lang="ru-RU" altLang="ru-RU"/>
          </a:p>
        </p:txBody>
      </p:sp>
    </p:spTree>
    <p:extLst>
      <p:ext uri="{BB962C8B-B14F-4D97-AF65-F5344CB8AC3E}">
        <p14:creationId xmlns:p14="http://schemas.microsoft.com/office/powerpoint/2010/main" val="31683120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mph" presetSubtype="3" grpId="0" nodeType="clickEffect">
                                  <p:stCondLst>
                                    <p:cond delay="0"/>
                                  </p:stCondLst>
                                  <p:childTnLst>
                                    <p:set>
                                      <p:cBhvr override="childStyle">
                                        <p:cTn id="6" dur="indefinite"/>
                                        <p:tgtEl>
                                          <p:spTgt spid="7"/>
                                        </p:tgtEl>
                                        <p:attrNameLst>
                                          <p:attrName>style.fontStyle</p:attrName>
                                        </p:attrNameLst>
                                      </p:cBhvr>
                                      <p:to>
                                        <p:strVal val="italic"/>
                                      </p:to>
                                    </p:set>
                                    <p:set>
                                      <p:cBhvr override="childStyle">
                                        <p:cTn id="7" dur="indefinite"/>
                                        <p:tgtEl>
                                          <p:spTgt spid="7"/>
                                        </p:tgtEl>
                                        <p:attrNameLst>
                                          <p:attrName>style.fontWeight</p:attrName>
                                        </p:attrNameLst>
                                      </p:cBhvr>
                                      <p:to>
                                        <p:strVal val="bold"/>
                                      </p:to>
                                    </p:set>
                                    <p:set>
                                      <p:cBhvr override="childStyle">
                                        <p:cTn id="8" dur="indefinite"/>
                                        <p:tgtEl>
                                          <p:spTgt spid="7"/>
                                        </p:tgtEl>
                                        <p:attrNameLst>
                                          <p:attrName>style.textDecorationUnderline</p:attrName>
                                        </p:attrNameLst>
                                      </p:cBhvr>
                                      <p:to>
                                        <p:strVal val="false"/>
                                      </p:to>
                                    </p:set>
                                  </p:childTnLst>
                                </p:cTn>
                              </p:par>
                            </p:childTnLst>
                          </p:cTn>
                        </p:par>
                      </p:childTnLst>
                    </p:cTn>
                  </p:par>
                  <p:par>
                    <p:cTn id="9" fill="hold">
                      <p:stCondLst>
                        <p:cond delay="indefinite"/>
                      </p:stCondLst>
                      <p:childTnLst>
                        <p:par>
                          <p:cTn id="10" fill="hold">
                            <p:stCondLst>
                              <p:cond delay="0"/>
                            </p:stCondLst>
                            <p:childTnLst>
                              <p:par>
                                <p:cTn id="11" presetID="6" presetClass="emph" presetSubtype="0" fill="hold" grpId="1" nodeType="clickEffect">
                                  <p:stCondLst>
                                    <p:cond delay="0"/>
                                  </p:stCondLst>
                                  <p:childTnLst>
                                    <p:animScale>
                                      <p:cBhvr>
                                        <p:cTn id="12" dur="2000" fill="hold"/>
                                        <p:tgtEl>
                                          <p:spTgt spid="7"/>
                                        </p:tgtEl>
                                      </p:cBhvr>
                                      <p:by x="50000" y="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7" grpId="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547379"/>
            <a:ext cx="8229600" cy="691200"/>
          </a:xfrm>
        </p:spPr>
        <p:txBody>
          <a:bodyPr vert="horz" lIns="91440" tIns="45720" rIns="91440" bIns="45720" rtlCol="0" anchor="ctr">
            <a:noAutofit/>
          </a:bodyPr>
          <a:lstStyle/>
          <a:p>
            <a:r>
              <a:rPr lang="ru-RU" sz="2400" b="1" dirty="0">
                <a:solidFill>
                  <a:schemeClr val="tx1"/>
                </a:solidFill>
              </a:rPr>
              <a:t>Статья </a:t>
            </a:r>
            <a:r>
              <a:rPr lang="ru-RU" sz="2400" b="1" dirty="0">
                <a:solidFill>
                  <a:schemeClr val="tx1"/>
                </a:solidFill>
              </a:rPr>
              <a:t>147 Трудового кодекса РФ. </a:t>
            </a:r>
            <a:r>
              <a:rPr lang="ru-RU" sz="2400" b="1" dirty="0">
                <a:solidFill>
                  <a:schemeClr val="tx1"/>
                </a:solidFill>
              </a:rPr>
              <a:t>Оплата труда работников, занятых на работах с вредными и (или) опасными условиями труда</a:t>
            </a:r>
            <a:endParaRPr lang="ru-RU" sz="2400" b="1" dirty="0">
              <a:solidFill>
                <a:schemeClr val="tx1"/>
              </a:solidFill>
              <a:hlinkMouseOver r:id="rId3" action="ppaction://hlinksldjump"/>
            </a:endParaRPr>
          </a:p>
        </p:txBody>
      </p:sp>
      <p:graphicFrame>
        <p:nvGraphicFramePr>
          <p:cNvPr id="4" name="Объект 3"/>
          <p:cNvGraphicFramePr>
            <a:graphicFrameLocks noGrp="1"/>
          </p:cNvGraphicFramePr>
          <p:nvPr>
            <p:ph idx="1"/>
            <p:extLst>
              <p:ext uri="{D42A27DB-BD31-4B8C-83A1-F6EECF244321}">
                <p14:modId xmlns:p14="http://schemas.microsoft.com/office/powerpoint/2010/main" val="2664803034"/>
              </p:ext>
            </p:extLst>
          </p:nvPr>
        </p:nvGraphicFramePr>
        <p:xfrm>
          <a:off x="387069" y="1903349"/>
          <a:ext cx="8568952" cy="4320480"/>
        </p:xfrm>
        <a:graphic>
          <a:graphicData uri="http://schemas.openxmlformats.org/drawingml/2006/table">
            <a:tbl>
              <a:tblPr firstRow="1" bandRow="1">
                <a:tableStyleId>{5C22544A-7EE6-4342-B048-85BDC9FD1C3A}</a:tableStyleId>
              </a:tblPr>
              <a:tblGrid>
                <a:gridCol w="8568952"/>
              </a:tblGrid>
              <a:tr h="759988">
                <a:tc>
                  <a:txBody>
                    <a:bodyPr/>
                    <a:lstStyle/>
                    <a:p>
                      <a:r>
                        <a:rPr lang="ru-RU" dirty="0" smtClean="0"/>
                        <a:t>С 1 января 2014 г., после</a:t>
                      </a:r>
                      <a:r>
                        <a:rPr lang="ru-RU" baseline="0" dirty="0" smtClean="0"/>
                        <a:t> проведения специальной оценки</a:t>
                      </a:r>
                      <a:endParaRPr lang="ru-RU" dirty="0"/>
                    </a:p>
                  </a:txBody>
                  <a:tcPr/>
                </a:tc>
              </a:tr>
              <a:tr h="3560492">
                <a:tc>
                  <a:txBody>
                    <a:bodyPr/>
                    <a:lstStyle/>
                    <a:p>
                      <a:r>
                        <a:rPr lang="ru-RU" sz="1800" b="0" i="0" u="none" strike="noStrike" baseline="0" dirty="0" smtClean="0"/>
                        <a:t>Оплата труда работников, занятых на работах с вредными и (или) опасными условиями труда, устанавливается в повышенном размере.</a:t>
                      </a:r>
                    </a:p>
                    <a:p>
                      <a:r>
                        <a:rPr lang="ru-RU" sz="1800" b="0" i="0" u="none" strike="noStrike" kern="1200" baseline="0" dirty="0" smtClean="0">
                          <a:solidFill>
                            <a:schemeClr val="dk1"/>
                          </a:solidFill>
                          <a:latin typeface="+mn-lt"/>
                          <a:ea typeface="+mn-ea"/>
                          <a:cs typeface="+mn-cs"/>
                        </a:rPr>
                        <a:t>Минимальный размер повышения оплаты труда работникам, занятым на работах с вредными и (или) опасными условиями труда, составляет 4 процента тарифной ставки (оклада), установленной для различных видов работ с нормальными условиями труда.</a:t>
                      </a:r>
                    </a:p>
                  </a:txBody>
                  <a:tcPr/>
                </a:tc>
              </a:tr>
            </a:tbl>
          </a:graphicData>
        </a:graphic>
      </p:graphicFrame>
      <p:sp>
        <p:nvSpPr>
          <p:cNvPr id="3" name="Номер слайда 2"/>
          <p:cNvSpPr>
            <a:spLocks noGrp="1"/>
          </p:cNvSpPr>
          <p:nvPr>
            <p:ph type="sldNum" sz="quarter" idx="12"/>
          </p:nvPr>
        </p:nvSpPr>
        <p:spPr>
          <a:extLst/>
        </p:spPr>
        <p:txBody>
          <a:bodyPr vert="horz" lIns="91440" tIns="45720" rIns="91440" bIns="45720" rtlCol="0" anchor="ctr"/>
          <a:lstStyle/>
          <a:p>
            <a:fld id="{18B418DA-37B5-4008-9A31-4AE047453EE8}" type="slidenum">
              <a:rPr lang="ru-RU"/>
              <a:pPr/>
              <a:t>20</a:t>
            </a:fld>
            <a:endParaRPr lang="ru-RU" dirty="0"/>
          </a:p>
        </p:txBody>
      </p:sp>
      <p:pic>
        <p:nvPicPr>
          <p:cNvPr id="5" name="Рисунок 4"/>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285749" y="186528"/>
            <a:ext cx="436671" cy="578647"/>
          </a:xfrm>
          <a:prstGeom prst="rect">
            <a:avLst/>
          </a:prstGeom>
        </p:spPr>
      </p:pic>
    </p:spTree>
    <p:extLst>
      <p:ext uri="{BB962C8B-B14F-4D97-AF65-F5344CB8AC3E}">
        <p14:creationId xmlns:p14="http://schemas.microsoft.com/office/powerpoint/2010/main" val="69453546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274639"/>
            <a:ext cx="8229600" cy="634082"/>
          </a:xfrm>
          <a:extLst/>
        </p:spPr>
        <p:txBody>
          <a:bodyPr vert="horz" lIns="91440" tIns="45720" rIns="91440" bIns="45720" rtlCol="0" anchor="ctr">
            <a:noAutofit/>
          </a:bodyPr>
          <a:lstStyle/>
          <a:p>
            <a:r>
              <a:rPr lang="ru-RU" sz="2400" b="1" dirty="0">
                <a:solidFill>
                  <a:schemeClr val="tx1"/>
                </a:solidFill>
              </a:rPr>
              <a:t>Статья 219. Право работника на труд в условиях, отвечающих требованиям охраны труда</a:t>
            </a:r>
          </a:p>
        </p:txBody>
      </p:sp>
      <p:sp>
        <p:nvSpPr>
          <p:cNvPr id="3" name="Объект 2"/>
          <p:cNvSpPr>
            <a:spLocks noGrp="1"/>
          </p:cNvSpPr>
          <p:nvPr>
            <p:ph idx="1"/>
          </p:nvPr>
        </p:nvSpPr>
        <p:spPr>
          <a:xfrm>
            <a:off x="457200" y="1298188"/>
            <a:ext cx="8229600" cy="1080120"/>
          </a:xfrm>
        </p:spPr>
        <p:txBody>
          <a:bodyPr vert="horz" lIns="91440" tIns="45720" rIns="91440" bIns="45720" rtlCol="0">
            <a:noAutofit/>
          </a:bodyPr>
          <a:lstStyle/>
          <a:p>
            <a:pPr marL="34290" indent="0">
              <a:buNone/>
            </a:pPr>
            <a:r>
              <a:rPr lang="ru-RU" sz="1800" b="1" dirty="0">
                <a:solidFill>
                  <a:schemeClr val="tx1"/>
                </a:solidFill>
              </a:rPr>
              <a:t>Каждый работник имеет право на:</a:t>
            </a:r>
          </a:p>
          <a:p>
            <a:r>
              <a:rPr lang="ru-RU" sz="1800" dirty="0">
                <a:solidFill>
                  <a:schemeClr val="tx1"/>
                </a:solidFill>
              </a:rPr>
              <a:t>обязательное </a:t>
            </a:r>
            <a:r>
              <a:rPr lang="ru-RU" sz="1800" dirty="0">
                <a:solidFill>
                  <a:schemeClr val="tx1"/>
                </a:solidFill>
              </a:rPr>
              <a:t>социальное страхование от несчастных случаев на производстве и профессиональных заболеваний в соответствии с федеральным законом</a:t>
            </a:r>
            <a:r>
              <a:rPr lang="ru-RU" sz="1800" dirty="0">
                <a:solidFill>
                  <a:schemeClr val="tx1"/>
                </a:solidFill>
              </a:rPr>
              <a:t>;</a:t>
            </a:r>
            <a:endParaRPr lang="ru-RU" sz="1800" dirty="0">
              <a:solidFill>
                <a:schemeClr val="tx1"/>
              </a:solidFill>
            </a:endParaRPr>
          </a:p>
        </p:txBody>
      </p:sp>
      <p:sp>
        <p:nvSpPr>
          <p:cNvPr id="4" name="Номер слайда 3"/>
          <p:cNvSpPr>
            <a:spLocks noGrp="1"/>
          </p:cNvSpPr>
          <p:nvPr>
            <p:ph type="sldNum" sz="quarter" idx="12"/>
          </p:nvPr>
        </p:nvSpPr>
        <p:spPr/>
        <p:txBody>
          <a:bodyPr/>
          <a:lstStyle/>
          <a:p>
            <a:pPr>
              <a:defRPr/>
            </a:pPr>
            <a:fld id="{18B418DA-37B5-4008-9A31-4AE047453EE8}" type="slidenum">
              <a:rPr lang="ru-RU" smtClean="0"/>
              <a:pPr>
                <a:defRPr/>
              </a:pPr>
              <a:t>21</a:t>
            </a:fld>
            <a:endParaRPr lang="ru-RU" dirty="0"/>
          </a:p>
        </p:txBody>
      </p:sp>
      <p:graphicFrame>
        <p:nvGraphicFramePr>
          <p:cNvPr id="5" name="Схема 4"/>
          <p:cNvGraphicFramePr/>
          <p:nvPr>
            <p:extLst>
              <p:ext uri="{D42A27DB-BD31-4B8C-83A1-F6EECF244321}">
                <p14:modId xmlns:p14="http://schemas.microsoft.com/office/powerpoint/2010/main" val="3536688484"/>
              </p:ext>
            </p:extLst>
          </p:nvPr>
        </p:nvGraphicFramePr>
        <p:xfrm>
          <a:off x="1524000" y="2292350"/>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6" name="Рисунок 5"/>
          <p:cNvPicPr>
            <a:picLocks noChangeAspect="1"/>
          </p:cNvPicPr>
          <p:nvPr/>
        </p:nvPicPr>
        <p:blipFill>
          <a:blip r:embed="rId7" cstate="email">
            <a:extLst>
              <a:ext uri="{28A0092B-C50C-407E-A947-70E740481C1C}">
                <a14:useLocalDpi xmlns:a14="http://schemas.microsoft.com/office/drawing/2010/main"/>
              </a:ext>
            </a:extLst>
          </a:blip>
          <a:stretch>
            <a:fillRect/>
          </a:stretch>
        </p:blipFill>
        <p:spPr>
          <a:xfrm>
            <a:off x="285749" y="186528"/>
            <a:ext cx="436671" cy="578647"/>
          </a:xfrm>
          <a:prstGeom prst="rect">
            <a:avLst/>
          </a:prstGeom>
        </p:spPr>
      </p:pic>
    </p:spTree>
    <p:extLst>
      <p:ext uri="{BB962C8B-B14F-4D97-AF65-F5344CB8AC3E}">
        <p14:creationId xmlns:p14="http://schemas.microsoft.com/office/powerpoint/2010/main" val="369606473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274639"/>
            <a:ext cx="8229600" cy="634082"/>
          </a:xfrm>
          <a:extLst/>
        </p:spPr>
        <p:txBody>
          <a:bodyPr vert="horz" lIns="91440" tIns="45720" rIns="91440" bIns="45720" rtlCol="0" anchor="ctr">
            <a:noAutofit/>
          </a:bodyPr>
          <a:lstStyle/>
          <a:p>
            <a:r>
              <a:rPr lang="ru-RU" sz="2400" b="1" dirty="0">
                <a:solidFill>
                  <a:schemeClr val="tx1"/>
                </a:solidFill>
              </a:rPr>
              <a:t>Статья 219. Право работника на труд в условиях, отвечающих требованиям охраны труда</a:t>
            </a:r>
          </a:p>
        </p:txBody>
      </p:sp>
      <p:sp>
        <p:nvSpPr>
          <p:cNvPr id="3" name="Объект 2"/>
          <p:cNvSpPr>
            <a:spLocks noGrp="1"/>
          </p:cNvSpPr>
          <p:nvPr>
            <p:ph idx="1"/>
          </p:nvPr>
        </p:nvSpPr>
        <p:spPr>
          <a:xfrm>
            <a:off x="457200" y="908721"/>
            <a:ext cx="8229600" cy="1224135"/>
          </a:xfrm>
        </p:spPr>
        <p:txBody>
          <a:bodyPr/>
          <a:lstStyle/>
          <a:p>
            <a:pPr marL="0" indent="0">
              <a:buNone/>
            </a:pPr>
            <a:r>
              <a:rPr lang="ru-RU" sz="2400" b="1" dirty="0"/>
              <a:t>Каждый работник имеет право на:</a:t>
            </a:r>
          </a:p>
          <a:p>
            <a:r>
              <a:rPr lang="ru-RU" sz="2000" dirty="0" smtClean="0"/>
              <a:t>обучение </a:t>
            </a:r>
            <a:r>
              <a:rPr lang="ru-RU" sz="2000" dirty="0"/>
              <a:t>безопасным методам и приемам труда за счет средств работодателя;</a:t>
            </a:r>
          </a:p>
          <a:p>
            <a:pPr marL="0" indent="0">
              <a:buNone/>
            </a:pPr>
            <a:endParaRPr lang="ru-RU" sz="2000" dirty="0"/>
          </a:p>
        </p:txBody>
      </p:sp>
      <p:sp>
        <p:nvSpPr>
          <p:cNvPr id="4" name="Номер слайда 3"/>
          <p:cNvSpPr>
            <a:spLocks noGrp="1"/>
          </p:cNvSpPr>
          <p:nvPr>
            <p:ph type="sldNum" sz="quarter" idx="12"/>
          </p:nvPr>
        </p:nvSpPr>
        <p:spPr/>
        <p:txBody>
          <a:bodyPr/>
          <a:lstStyle/>
          <a:p>
            <a:pPr>
              <a:defRPr/>
            </a:pPr>
            <a:fld id="{18B418DA-37B5-4008-9A31-4AE047453EE8}" type="slidenum">
              <a:rPr lang="ru-RU" smtClean="0"/>
              <a:pPr>
                <a:defRPr/>
              </a:pPr>
              <a:t>22</a:t>
            </a:fld>
            <a:endParaRPr lang="ru-RU" dirty="0"/>
          </a:p>
        </p:txBody>
      </p:sp>
      <p:graphicFrame>
        <p:nvGraphicFramePr>
          <p:cNvPr id="5" name="Схема 4"/>
          <p:cNvGraphicFramePr/>
          <p:nvPr>
            <p:extLst/>
          </p:nvPr>
        </p:nvGraphicFramePr>
        <p:xfrm>
          <a:off x="457200" y="1397000"/>
          <a:ext cx="8363272" cy="5461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6" name="Рисунок 5"/>
          <p:cNvPicPr>
            <a:picLocks noChangeAspect="1"/>
          </p:cNvPicPr>
          <p:nvPr/>
        </p:nvPicPr>
        <p:blipFill>
          <a:blip r:embed="rId7" cstate="email">
            <a:extLst>
              <a:ext uri="{28A0092B-C50C-407E-A947-70E740481C1C}">
                <a14:useLocalDpi xmlns:a14="http://schemas.microsoft.com/office/drawing/2010/main"/>
              </a:ext>
            </a:extLst>
          </a:blip>
          <a:stretch>
            <a:fillRect/>
          </a:stretch>
        </p:blipFill>
        <p:spPr>
          <a:xfrm>
            <a:off x="285749" y="186528"/>
            <a:ext cx="436671" cy="578647"/>
          </a:xfrm>
          <a:prstGeom prst="rect">
            <a:avLst/>
          </a:prstGeom>
        </p:spPr>
      </p:pic>
    </p:spTree>
    <p:extLst>
      <p:ext uri="{BB962C8B-B14F-4D97-AF65-F5344CB8AC3E}">
        <p14:creationId xmlns:p14="http://schemas.microsoft.com/office/powerpoint/2010/main" val="304779484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980728"/>
            <a:ext cx="8229600" cy="4525963"/>
          </a:xfrm>
        </p:spPr>
        <p:txBody>
          <a:bodyPr vert="horz" lIns="91440" tIns="45720" rIns="91440" bIns="45720" rtlCol="0">
            <a:noAutofit/>
          </a:bodyPr>
          <a:lstStyle/>
          <a:p>
            <a:r>
              <a:rPr lang="ru-RU" sz="1800" dirty="0">
                <a:solidFill>
                  <a:schemeClr val="tx1"/>
                </a:solidFill>
              </a:rPr>
              <a:t>Обучение работников оказанию первой помощи пострадавшим должно проводиться лицами, прошедшими специальную подготовку, а порядок, форма и оформление результатов обучения по оказанию первой помощи пострадавшим определяется работодателем. </a:t>
            </a:r>
          </a:p>
          <a:p>
            <a:r>
              <a:rPr lang="ru-RU" sz="1600" b="1" i="1" dirty="0">
                <a:solidFill>
                  <a:schemeClr val="tx1"/>
                </a:solidFill>
              </a:rPr>
              <a:t>Примечание. Обучение и проверка знаний требований охраны труда проводится один раз в год для работников рабочих профессий и один раз в три года для руководителей и специалистов организаций в рамках специального обучения по охране труда, проводимого обучающими организациями. </a:t>
            </a:r>
          </a:p>
        </p:txBody>
      </p:sp>
      <p:sp>
        <p:nvSpPr>
          <p:cNvPr id="4" name="Номер слайда 3"/>
          <p:cNvSpPr>
            <a:spLocks noGrp="1"/>
          </p:cNvSpPr>
          <p:nvPr>
            <p:ph type="sldNum" sz="quarter" idx="12"/>
          </p:nvPr>
        </p:nvSpPr>
        <p:spPr/>
        <p:txBody>
          <a:bodyPr/>
          <a:lstStyle/>
          <a:p>
            <a:pPr>
              <a:defRPr/>
            </a:pPr>
            <a:fld id="{18B418DA-37B5-4008-9A31-4AE047453EE8}" type="slidenum">
              <a:rPr lang="ru-RU" smtClean="0"/>
              <a:pPr>
                <a:defRPr/>
              </a:pPr>
              <a:t>23</a:t>
            </a:fld>
            <a:endParaRPr lang="ru-RU" dirty="0"/>
          </a:p>
        </p:txBody>
      </p:sp>
      <p:sp>
        <p:nvSpPr>
          <p:cNvPr id="5" name="Заголовок 1"/>
          <p:cNvSpPr>
            <a:spLocks noGrp="1"/>
          </p:cNvSpPr>
          <p:nvPr>
            <p:ph type="title"/>
          </p:nvPr>
        </p:nvSpPr>
        <p:spPr>
          <a:xfrm>
            <a:off x="812800" y="461889"/>
            <a:ext cx="8229600" cy="274042"/>
          </a:xfrm>
          <a:extLst/>
        </p:spPr>
        <p:txBody>
          <a:bodyPr vert="horz" lIns="91440" tIns="45720" rIns="91440" bIns="45720" rtlCol="0" anchor="ctr">
            <a:noAutofit/>
          </a:bodyPr>
          <a:lstStyle/>
          <a:p>
            <a:r>
              <a:rPr lang="ru-RU" sz="2400" b="1" dirty="0">
                <a:solidFill>
                  <a:schemeClr val="tx1"/>
                </a:solidFill>
              </a:rPr>
              <a:t>Обучение </a:t>
            </a:r>
            <a:r>
              <a:rPr lang="ru-RU" sz="2400" b="1" dirty="0">
                <a:solidFill>
                  <a:schemeClr val="tx1"/>
                </a:solidFill>
              </a:rPr>
              <a:t>педагогических работников навыкам оказания первой помощи пострадавшим на производстве</a:t>
            </a:r>
          </a:p>
        </p:txBody>
      </p:sp>
      <p:pic>
        <p:nvPicPr>
          <p:cNvPr id="7" name="Рисунок 6" descr="C:\Users\Shchemelev Yury\Desktop\Первая помощь пострадавшим\Официальный ответ из Минтруда от 07.07.2017_обучение\ИЗ МИНТРУДА 1.jpg"/>
          <p:cNvPicPr/>
          <p:nvPr/>
        </p:nvPicPr>
        <p:blipFill rotWithShape="1">
          <a:blip r:embed="rId2">
            <a:extLst>
              <a:ext uri="{28A0092B-C50C-407E-A947-70E740481C1C}">
                <a14:useLocalDpi xmlns:a14="http://schemas.microsoft.com/office/drawing/2010/main" val="0"/>
              </a:ext>
            </a:extLst>
          </a:blip>
          <a:srcRect b="6215"/>
          <a:stretch/>
        </p:blipFill>
        <p:spPr bwMode="auto">
          <a:xfrm rot="120000">
            <a:off x="1564615" y="3068317"/>
            <a:ext cx="5939155" cy="7737475"/>
          </a:xfrm>
          <a:prstGeom prst="rect">
            <a:avLst/>
          </a:prstGeom>
          <a:noFill/>
          <a:ln>
            <a:noFill/>
          </a:ln>
          <a:extLst>
            <a:ext uri="{53640926-AAD7-44D8-BBD7-CCE9431645EC}">
              <a14:shadowObscured xmlns:a14="http://schemas.microsoft.com/office/drawing/2010/main"/>
            </a:ext>
          </a:extLst>
        </p:spPr>
      </p:pic>
      <p:pic>
        <p:nvPicPr>
          <p:cNvPr id="6" name="Рисунок 5"/>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285749" y="186528"/>
            <a:ext cx="436671" cy="578647"/>
          </a:xfrm>
          <a:prstGeom prst="rect">
            <a:avLst/>
          </a:prstGeom>
        </p:spPr>
      </p:pic>
    </p:spTree>
    <p:extLst>
      <p:ext uri="{BB962C8B-B14F-4D97-AF65-F5344CB8AC3E}">
        <p14:creationId xmlns:p14="http://schemas.microsoft.com/office/powerpoint/2010/main" val="36739418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263333"/>
            <a:ext cx="8229600" cy="634082"/>
          </a:xfrm>
          <a:extLst/>
        </p:spPr>
        <p:txBody>
          <a:bodyPr vert="horz" lIns="91440" tIns="45720" rIns="91440" bIns="45720" rtlCol="0" anchor="ctr">
            <a:noAutofit/>
          </a:bodyPr>
          <a:lstStyle/>
          <a:p>
            <a:r>
              <a:rPr lang="ru-RU" sz="2400" b="1" dirty="0">
                <a:solidFill>
                  <a:schemeClr val="tx1"/>
                </a:solidFill>
              </a:rPr>
              <a:t>Статья 219. Право работника на труд в условиях, отвечающих требованиям охраны труда</a:t>
            </a:r>
          </a:p>
        </p:txBody>
      </p:sp>
      <p:sp>
        <p:nvSpPr>
          <p:cNvPr id="3" name="Объект 2"/>
          <p:cNvSpPr>
            <a:spLocks noGrp="1"/>
          </p:cNvSpPr>
          <p:nvPr>
            <p:ph idx="1"/>
          </p:nvPr>
        </p:nvSpPr>
        <p:spPr>
          <a:xfrm>
            <a:off x="457200" y="1029654"/>
            <a:ext cx="8229600" cy="1368151"/>
          </a:xfrm>
        </p:spPr>
        <p:txBody>
          <a:bodyPr vert="horz" lIns="91440" tIns="45720" rIns="91440" bIns="45720" rtlCol="0">
            <a:noAutofit/>
          </a:bodyPr>
          <a:lstStyle/>
          <a:p>
            <a:pPr marL="34290" indent="0">
              <a:buNone/>
            </a:pPr>
            <a:r>
              <a:rPr lang="ru-RU" sz="1800" b="1" dirty="0">
                <a:solidFill>
                  <a:schemeClr val="tx1"/>
                </a:solidFill>
              </a:rPr>
              <a:t>Каждый работник имеет право на:</a:t>
            </a:r>
          </a:p>
          <a:p>
            <a:pPr marL="34290" indent="0">
              <a:buNone/>
            </a:pPr>
            <a:r>
              <a:rPr lang="ru-RU" sz="1800" dirty="0">
                <a:solidFill>
                  <a:schemeClr val="tx1"/>
                </a:solidFill>
              </a:rPr>
              <a:t>обеспечение </a:t>
            </a:r>
            <a:r>
              <a:rPr lang="ru-RU" sz="1800" dirty="0">
                <a:solidFill>
                  <a:schemeClr val="tx1"/>
                </a:solidFill>
              </a:rPr>
              <a:t>средствами индивидуальной и коллективной защиты в соответствии с требованиями охраны труда за счет средств работодателя</a:t>
            </a:r>
            <a:r>
              <a:rPr lang="ru-RU" sz="1800" dirty="0">
                <a:solidFill>
                  <a:schemeClr val="tx1"/>
                </a:solidFill>
              </a:rPr>
              <a:t>;</a:t>
            </a:r>
            <a:endParaRPr lang="ru-RU" sz="1800" dirty="0">
              <a:solidFill>
                <a:schemeClr val="tx1"/>
              </a:solidFill>
            </a:endParaRPr>
          </a:p>
        </p:txBody>
      </p:sp>
      <p:sp>
        <p:nvSpPr>
          <p:cNvPr id="4" name="Номер слайда 3"/>
          <p:cNvSpPr>
            <a:spLocks noGrp="1"/>
          </p:cNvSpPr>
          <p:nvPr>
            <p:ph type="sldNum" sz="quarter" idx="12"/>
          </p:nvPr>
        </p:nvSpPr>
        <p:spPr/>
        <p:txBody>
          <a:bodyPr/>
          <a:lstStyle/>
          <a:p>
            <a:pPr>
              <a:defRPr/>
            </a:pPr>
            <a:fld id="{18B418DA-37B5-4008-9A31-4AE047453EE8}" type="slidenum">
              <a:rPr lang="ru-RU" smtClean="0"/>
              <a:pPr>
                <a:defRPr/>
              </a:pPr>
              <a:t>24</a:t>
            </a:fld>
            <a:endParaRPr lang="ru-RU" dirty="0"/>
          </a:p>
        </p:txBody>
      </p:sp>
      <p:graphicFrame>
        <p:nvGraphicFramePr>
          <p:cNvPr id="5" name="Схема 4"/>
          <p:cNvGraphicFramePr/>
          <p:nvPr>
            <p:extLst/>
          </p:nvPr>
        </p:nvGraphicFramePr>
        <p:xfrm>
          <a:off x="251520" y="1844823"/>
          <a:ext cx="8712968" cy="487665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6" name="Рисунок 5"/>
          <p:cNvPicPr>
            <a:picLocks noChangeAspect="1"/>
          </p:cNvPicPr>
          <p:nvPr/>
        </p:nvPicPr>
        <p:blipFill>
          <a:blip r:embed="rId7" cstate="email">
            <a:extLst>
              <a:ext uri="{28A0092B-C50C-407E-A947-70E740481C1C}">
                <a14:useLocalDpi xmlns:a14="http://schemas.microsoft.com/office/drawing/2010/main"/>
              </a:ext>
            </a:extLst>
          </a:blip>
          <a:stretch>
            <a:fillRect/>
          </a:stretch>
        </p:blipFill>
        <p:spPr>
          <a:xfrm>
            <a:off x="285749" y="186528"/>
            <a:ext cx="436671" cy="578647"/>
          </a:xfrm>
          <a:prstGeom prst="rect">
            <a:avLst/>
          </a:prstGeom>
        </p:spPr>
      </p:pic>
    </p:spTree>
    <p:extLst>
      <p:ext uri="{BB962C8B-B14F-4D97-AF65-F5344CB8AC3E}">
        <p14:creationId xmlns:p14="http://schemas.microsoft.com/office/powerpoint/2010/main" val="185637618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475851"/>
            <a:ext cx="8229600" cy="274042"/>
          </a:xfrm>
          <a:extLst/>
        </p:spPr>
        <p:txBody>
          <a:bodyPr vert="horz" lIns="91440" tIns="45720" rIns="91440" bIns="45720" rtlCol="0" anchor="ctr">
            <a:noAutofit/>
          </a:bodyPr>
          <a:lstStyle/>
          <a:p>
            <a:r>
              <a:rPr lang="ru-RU" sz="2800" b="1" dirty="0">
                <a:solidFill>
                  <a:schemeClr val="tx1"/>
                </a:solidFill>
              </a:rPr>
              <a:t>Статья 214. Обязанности работника в области охраны труда</a:t>
            </a:r>
          </a:p>
        </p:txBody>
      </p:sp>
      <p:sp>
        <p:nvSpPr>
          <p:cNvPr id="3" name="Объект 2"/>
          <p:cNvSpPr>
            <a:spLocks noGrp="1"/>
          </p:cNvSpPr>
          <p:nvPr>
            <p:ph idx="1"/>
          </p:nvPr>
        </p:nvSpPr>
        <p:spPr>
          <a:xfrm>
            <a:off x="457200" y="1169368"/>
            <a:ext cx="8229600" cy="5688632"/>
          </a:xfrm>
        </p:spPr>
        <p:txBody>
          <a:bodyPr/>
          <a:lstStyle/>
          <a:p>
            <a:pPr marL="0" indent="0">
              <a:buNone/>
            </a:pPr>
            <a:r>
              <a:rPr lang="ru-RU" sz="1800" b="1" dirty="0">
                <a:solidFill>
                  <a:schemeClr val="tx1"/>
                </a:solidFill>
              </a:rPr>
              <a:t>Работник обязан:</a:t>
            </a:r>
          </a:p>
          <a:p>
            <a:r>
              <a:rPr lang="ru-RU" sz="1800" dirty="0">
                <a:solidFill>
                  <a:schemeClr val="tx1"/>
                </a:solidFill>
              </a:rPr>
              <a:t>соблюдать требования охраны труда;</a:t>
            </a:r>
          </a:p>
          <a:p>
            <a:r>
              <a:rPr lang="ru-RU" sz="1800" dirty="0">
                <a:solidFill>
                  <a:schemeClr val="tx1"/>
                </a:solidFill>
              </a:rPr>
              <a:t>правильно применять средства индивидуальной и коллективной защиты;</a:t>
            </a:r>
          </a:p>
          <a:p>
            <a:r>
              <a:rPr lang="ru-RU" sz="1800" dirty="0">
                <a:solidFill>
                  <a:schemeClr val="tx1"/>
                </a:solidFill>
              </a:rPr>
              <a:t>проходить обучение безопасным методам и приемам выполнения работ и оказанию первой помощи пострадавшим на производстве, инструктаж по охране труда, стажировку на рабочем месте, проверку знаний требований охраны труда;</a:t>
            </a:r>
          </a:p>
          <a:p>
            <a:r>
              <a:rPr lang="ru-RU" sz="1800" dirty="0">
                <a:solidFill>
                  <a:schemeClr val="tx1"/>
                </a:solidFill>
              </a:rPr>
              <a:t>немедленно извещать своего непосредственного или вышестоящего руководителя о любой ситуации, угрожающей жизни и здоровью людей, о каждом несчастном случае, происшедшем на производстве, или об ухудшении состояния своего здоровья, в том числе о проявлении признаков острого профессионального заболевания (отравления</a:t>
            </a:r>
            <a:r>
              <a:rPr lang="ru-RU" sz="1800" dirty="0" smtClean="0">
                <a:solidFill>
                  <a:schemeClr val="tx1"/>
                </a:solidFill>
              </a:rPr>
              <a:t>);</a:t>
            </a:r>
          </a:p>
          <a:p>
            <a:r>
              <a:rPr lang="ru-RU" sz="1800" dirty="0">
                <a:solidFill>
                  <a:schemeClr val="tx1"/>
                </a:solidFill>
              </a:rPr>
              <a:t>проходить обязательные предварительные (при поступлении на работу) и периодические (в течение трудовой деятельности) медицинские осмотры, другие обязательные медицинские осмотры, а также проходить внеочередные медицинские осмотры по направлению работодателя в случаях, предусмотренных настоящим Кодексом и иными федеральными законами.</a:t>
            </a:r>
          </a:p>
          <a:p>
            <a:pPr marL="0" indent="0">
              <a:buNone/>
            </a:pPr>
            <a:endParaRPr lang="ru-RU" sz="1800" dirty="0">
              <a:solidFill>
                <a:schemeClr val="tx1"/>
              </a:solidFill>
            </a:endParaRPr>
          </a:p>
        </p:txBody>
      </p:sp>
      <p:sp>
        <p:nvSpPr>
          <p:cNvPr id="4" name="Номер слайда 3"/>
          <p:cNvSpPr>
            <a:spLocks noGrp="1"/>
          </p:cNvSpPr>
          <p:nvPr>
            <p:ph type="sldNum" sz="quarter" idx="12"/>
          </p:nvPr>
        </p:nvSpPr>
        <p:spPr/>
        <p:txBody>
          <a:bodyPr/>
          <a:lstStyle/>
          <a:p>
            <a:pPr>
              <a:defRPr/>
            </a:pPr>
            <a:fld id="{18B418DA-37B5-4008-9A31-4AE047453EE8}" type="slidenum">
              <a:rPr lang="ru-RU" smtClean="0"/>
              <a:pPr>
                <a:defRPr/>
              </a:pPr>
              <a:t>25</a:t>
            </a:fld>
            <a:endParaRPr lang="ru-RU" dirty="0"/>
          </a:p>
        </p:txBody>
      </p:sp>
      <p:pic>
        <p:nvPicPr>
          <p:cNvPr id="5" name="Рисунок 4"/>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285749" y="186528"/>
            <a:ext cx="436671" cy="578647"/>
          </a:xfrm>
          <a:prstGeom prst="rect">
            <a:avLst/>
          </a:prstGeom>
        </p:spPr>
      </p:pic>
    </p:spTree>
    <p:extLst>
      <p:ext uri="{BB962C8B-B14F-4D97-AF65-F5344CB8AC3E}">
        <p14:creationId xmlns:p14="http://schemas.microsoft.com/office/powerpoint/2010/main" val="332582195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425885"/>
            <a:ext cx="8229600" cy="274042"/>
          </a:xfrm>
          <a:extLst/>
        </p:spPr>
        <p:txBody>
          <a:bodyPr vert="horz" lIns="91440" tIns="45720" rIns="91440" bIns="45720" rtlCol="0" anchor="ctr">
            <a:noAutofit/>
          </a:bodyPr>
          <a:lstStyle/>
          <a:p>
            <a:r>
              <a:rPr lang="ru-RU" sz="2400" b="1" dirty="0">
                <a:solidFill>
                  <a:schemeClr val="tx1"/>
                </a:solidFill>
              </a:rPr>
              <a:t>Медосмотры</a:t>
            </a:r>
            <a:endParaRPr lang="ru-RU" sz="2400" b="1" dirty="0">
              <a:solidFill>
                <a:schemeClr val="tx1"/>
              </a:solidFill>
            </a:endParaRPr>
          </a:p>
        </p:txBody>
      </p:sp>
      <p:sp>
        <p:nvSpPr>
          <p:cNvPr id="3" name="Объект 2"/>
          <p:cNvSpPr>
            <a:spLocks noGrp="1"/>
          </p:cNvSpPr>
          <p:nvPr>
            <p:ph idx="1"/>
          </p:nvPr>
        </p:nvSpPr>
        <p:spPr>
          <a:xfrm>
            <a:off x="457200" y="908720"/>
            <a:ext cx="8229600" cy="5949280"/>
          </a:xfrm>
        </p:spPr>
        <p:txBody>
          <a:bodyPr/>
          <a:lstStyle/>
          <a:p>
            <a:pPr marL="0" indent="0">
              <a:buNone/>
            </a:pPr>
            <a:r>
              <a:rPr lang="ru-RU" sz="2000" b="1" dirty="0" smtClean="0">
                <a:solidFill>
                  <a:schemeClr val="tx1"/>
                </a:solidFill>
              </a:rPr>
              <a:t>Статья 214 ТК РФ</a:t>
            </a:r>
          </a:p>
          <a:p>
            <a:pPr marL="0" indent="0">
              <a:buNone/>
            </a:pPr>
            <a:r>
              <a:rPr lang="ru-RU" sz="2000" b="1" dirty="0" smtClean="0">
                <a:solidFill>
                  <a:schemeClr val="tx1"/>
                </a:solidFill>
              </a:rPr>
              <a:t>Работник </a:t>
            </a:r>
            <a:r>
              <a:rPr lang="ru-RU" sz="2000" b="1" dirty="0">
                <a:solidFill>
                  <a:schemeClr val="tx1"/>
                </a:solidFill>
              </a:rPr>
              <a:t>обязан:</a:t>
            </a:r>
          </a:p>
          <a:p>
            <a:r>
              <a:rPr lang="ru-RU" sz="2000" dirty="0" smtClean="0">
                <a:solidFill>
                  <a:schemeClr val="tx1"/>
                </a:solidFill>
              </a:rPr>
              <a:t>проходить </a:t>
            </a:r>
            <a:r>
              <a:rPr lang="ru-RU" sz="2000" dirty="0">
                <a:solidFill>
                  <a:schemeClr val="tx1"/>
                </a:solidFill>
              </a:rPr>
              <a:t>обязательные предварительные (при поступлении на работу) и периодические (в течение трудовой деятельности) медицинские осмотры, другие обязательные медицинские осмотры, а также проходить внеочередные медицинские осмотры по направлению работодателя в случаях, предусмотренных настоящим Кодексом и иными федеральными законами</a:t>
            </a:r>
            <a:r>
              <a:rPr lang="ru-RU" sz="2000" dirty="0" smtClean="0">
                <a:solidFill>
                  <a:schemeClr val="tx1"/>
                </a:solidFill>
              </a:rPr>
              <a:t>.</a:t>
            </a:r>
          </a:p>
          <a:p>
            <a:pPr marL="0" indent="0">
              <a:buNone/>
            </a:pPr>
            <a:r>
              <a:rPr lang="ru-RU" sz="2000" b="1" dirty="0" smtClean="0">
                <a:solidFill>
                  <a:schemeClr val="tx1"/>
                </a:solidFill>
              </a:rPr>
              <a:t>Статья 212 ТК РФ</a:t>
            </a:r>
          </a:p>
          <a:p>
            <a:pPr marL="0" indent="0">
              <a:buNone/>
            </a:pPr>
            <a:r>
              <a:rPr lang="ru-RU" sz="2000" b="1" dirty="0" smtClean="0">
                <a:solidFill>
                  <a:schemeClr val="tx1"/>
                </a:solidFill>
              </a:rPr>
              <a:t>Работодатель </a:t>
            </a:r>
            <a:r>
              <a:rPr lang="ru-RU" sz="2000" b="1" dirty="0">
                <a:solidFill>
                  <a:schemeClr val="tx1"/>
                </a:solidFill>
              </a:rPr>
              <a:t>обязан обеспечить:</a:t>
            </a:r>
          </a:p>
          <a:p>
            <a:r>
              <a:rPr lang="ru-RU" sz="2000" dirty="0">
                <a:solidFill>
                  <a:schemeClr val="tx1"/>
                </a:solidFill>
              </a:rPr>
              <a:t>… проведение за счет собственных средств обязательных предварительных (при поступлении на работу) и периодических (в течение трудовой деятельности) медицинских осмотров, других обязательных медицинских осмотров, обязательных психиатрических освидетельствований работников, … с сохранением за ними места работы (должности) и среднего заработка на время прохождения указанных медицинских осмотров, обязательных психиатрических освидетельствований</a:t>
            </a:r>
            <a:r>
              <a:rPr lang="ru-RU" sz="2000" dirty="0" smtClean="0">
                <a:solidFill>
                  <a:schemeClr val="tx1"/>
                </a:solidFill>
              </a:rPr>
              <a:t>;</a:t>
            </a:r>
            <a:endParaRPr lang="ru-RU" sz="2000" dirty="0">
              <a:solidFill>
                <a:schemeClr val="tx1"/>
              </a:solidFill>
            </a:endParaRPr>
          </a:p>
        </p:txBody>
      </p:sp>
      <p:sp>
        <p:nvSpPr>
          <p:cNvPr id="4" name="Номер слайда 3"/>
          <p:cNvSpPr>
            <a:spLocks noGrp="1"/>
          </p:cNvSpPr>
          <p:nvPr>
            <p:ph type="sldNum" sz="quarter" idx="12"/>
          </p:nvPr>
        </p:nvSpPr>
        <p:spPr/>
        <p:txBody>
          <a:bodyPr/>
          <a:lstStyle/>
          <a:p>
            <a:pPr>
              <a:defRPr/>
            </a:pPr>
            <a:fld id="{18B418DA-37B5-4008-9A31-4AE047453EE8}" type="slidenum">
              <a:rPr lang="ru-RU" smtClean="0"/>
              <a:pPr>
                <a:defRPr/>
              </a:pPr>
              <a:t>26</a:t>
            </a:fld>
            <a:endParaRPr lang="ru-RU" dirty="0"/>
          </a:p>
        </p:txBody>
      </p:sp>
      <p:pic>
        <p:nvPicPr>
          <p:cNvPr id="5" name="Рисунок 4"/>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285749" y="186528"/>
            <a:ext cx="436671" cy="578647"/>
          </a:xfrm>
          <a:prstGeom prst="rect">
            <a:avLst/>
          </a:prstGeom>
        </p:spPr>
      </p:pic>
    </p:spTree>
    <p:extLst>
      <p:ext uri="{BB962C8B-B14F-4D97-AF65-F5344CB8AC3E}">
        <p14:creationId xmlns:p14="http://schemas.microsoft.com/office/powerpoint/2010/main" val="331264778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2"/>
          </p:nvPr>
        </p:nvSpPr>
        <p:spPr/>
        <p:txBody>
          <a:bodyPr/>
          <a:lstStyle/>
          <a:p>
            <a:pPr>
              <a:defRPr/>
            </a:pPr>
            <a:fld id="{18B418DA-37B5-4008-9A31-4AE047453EE8}" type="slidenum">
              <a:rPr lang="ru-RU" smtClean="0"/>
              <a:pPr>
                <a:defRPr/>
              </a:pPr>
              <a:t>27</a:t>
            </a:fld>
            <a:endParaRPr lang="ru-RU" dirty="0"/>
          </a:p>
        </p:txBody>
      </p:sp>
      <p:sp>
        <p:nvSpPr>
          <p:cNvPr id="5" name="Объект 4"/>
          <p:cNvSpPr>
            <a:spLocks noGrp="1"/>
          </p:cNvSpPr>
          <p:nvPr>
            <p:ph idx="1"/>
          </p:nvPr>
        </p:nvSpPr>
        <p:spPr>
          <a:xfrm>
            <a:off x="504084" y="1099179"/>
            <a:ext cx="8229600" cy="4525963"/>
          </a:xfrm>
        </p:spPr>
        <p:txBody>
          <a:bodyPr>
            <a:normAutofit fontScale="92500" lnSpcReduction="10000"/>
          </a:bodyPr>
          <a:lstStyle/>
          <a:p>
            <a:r>
              <a:rPr lang="ru-RU" sz="2200" b="1" dirty="0" smtClean="0">
                <a:solidFill>
                  <a:schemeClr val="tx1"/>
                </a:solidFill>
              </a:rPr>
              <a:t>статья </a:t>
            </a:r>
            <a:r>
              <a:rPr lang="ru-RU" sz="2200" b="1" dirty="0">
                <a:solidFill>
                  <a:schemeClr val="tx1"/>
                </a:solidFill>
              </a:rPr>
              <a:t>213 Трудового кодекса Российской </a:t>
            </a:r>
            <a:r>
              <a:rPr lang="ru-RU" sz="2200" b="1" dirty="0" smtClean="0">
                <a:solidFill>
                  <a:schemeClr val="tx1"/>
                </a:solidFill>
              </a:rPr>
              <a:t>Федерации;</a:t>
            </a:r>
          </a:p>
          <a:p>
            <a:r>
              <a:rPr lang="ru-RU" sz="2200" b="1" dirty="0" smtClean="0">
                <a:solidFill>
                  <a:schemeClr val="tx1"/>
                </a:solidFill>
              </a:rPr>
              <a:t>Постановление </a:t>
            </a:r>
            <a:r>
              <a:rPr lang="ru-RU" sz="2200" b="1" dirty="0">
                <a:solidFill>
                  <a:schemeClr val="tx1"/>
                </a:solidFill>
              </a:rPr>
              <a:t>Правительства РФ от 28 апреля 1993 г. № 377 «О реализации Закона Российской Федерации «О психиатрической помощи и гарантиях прав граждан при ее оказании</a:t>
            </a:r>
            <a:r>
              <a:rPr lang="ru-RU" sz="2200" b="1" dirty="0" smtClean="0">
                <a:solidFill>
                  <a:schemeClr val="tx1"/>
                </a:solidFill>
              </a:rPr>
              <a:t>»:</a:t>
            </a:r>
          </a:p>
          <a:p>
            <a:pPr>
              <a:buFont typeface="Wingdings" panose="05000000000000000000" pitchFamily="2" charset="2"/>
              <a:buChar char="ü"/>
            </a:pPr>
            <a:r>
              <a:rPr lang="ru-RU" sz="2200" dirty="0" smtClean="0">
                <a:solidFill>
                  <a:schemeClr val="tx1"/>
                </a:solidFill>
              </a:rPr>
              <a:t> </a:t>
            </a:r>
            <a:r>
              <a:rPr lang="ru-RU" sz="2200" dirty="0">
                <a:solidFill>
                  <a:schemeClr val="tx1"/>
                </a:solidFill>
              </a:rPr>
              <a:t>учебно-воспитательных </a:t>
            </a:r>
            <a:r>
              <a:rPr lang="ru-RU" sz="2200" dirty="0" smtClean="0">
                <a:solidFill>
                  <a:schemeClr val="tx1"/>
                </a:solidFill>
              </a:rPr>
              <a:t>учреждений (часть </a:t>
            </a:r>
            <a:r>
              <a:rPr lang="ru-RU" sz="2200" dirty="0">
                <a:solidFill>
                  <a:schemeClr val="tx1"/>
                </a:solidFill>
              </a:rPr>
              <a:t>9 статьи 22 Федерального закона от 29 декабря 2012 г. </a:t>
            </a:r>
            <a:r>
              <a:rPr lang="ru-RU" sz="2200" dirty="0" smtClean="0">
                <a:solidFill>
                  <a:schemeClr val="tx1"/>
                </a:solidFill>
              </a:rPr>
              <a:t>№ </a:t>
            </a:r>
            <a:r>
              <a:rPr lang="ru-RU" sz="2200" dirty="0">
                <a:solidFill>
                  <a:schemeClr val="tx1"/>
                </a:solidFill>
              </a:rPr>
              <a:t>273-ФЗ «Об образовании в Российской Федерации»</a:t>
            </a:r>
            <a:r>
              <a:rPr lang="ru-RU" sz="2200" dirty="0" smtClean="0">
                <a:solidFill>
                  <a:schemeClr val="tx1"/>
                </a:solidFill>
              </a:rPr>
              <a:t>),</a:t>
            </a:r>
          </a:p>
          <a:p>
            <a:pPr>
              <a:buFont typeface="Wingdings" panose="05000000000000000000" pitchFamily="2" charset="2"/>
              <a:buChar char="ü"/>
            </a:pPr>
            <a:r>
              <a:rPr lang="ru-RU" sz="2200" dirty="0" smtClean="0">
                <a:solidFill>
                  <a:schemeClr val="tx1"/>
                </a:solidFill>
              </a:rPr>
              <a:t> </a:t>
            </a:r>
            <a:r>
              <a:rPr lang="ru-RU" sz="2200" dirty="0">
                <a:solidFill>
                  <a:schemeClr val="tx1"/>
                </a:solidFill>
              </a:rPr>
              <a:t>детских и подростковых оздоровительных учреждений, в том числе сезонных, </a:t>
            </a:r>
            <a:endParaRPr lang="ru-RU" sz="2200" dirty="0" smtClean="0">
              <a:solidFill>
                <a:schemeClr val="tx1"/>
              </a:solidFill>
            </a:endParaRPr>
          </a:p>
          <a:p>
            <a:pPr>
              <a:buFont typeface="Wingdings" panose="05000000000000000000" pitchFamily="2" charset="2"/>
              <a:buChar char="ü"/>
            </a:pPr>
            <a:r>
              <a:rPr lang="ru-RU" sz="2200" dirty="0" smtClean="0">
                <a:solidFill>
                  <a:schemeClr val="tx1"/>
                </a:solidFill>
              </a:rPr>
              <a:t>детских </a:t>
            </a:r>
            <a:r>
              <a:rPr lang="ru-RU" sz="2200" dirty="0">
                <a:solidFill>
                  <a:schemeClr val="tx1"/>
                </a:solidFill>
              </a:rPr>
              <a:t>дошкольных учреждений</a:t>
            </a:r>
            <a:r>
              <a:rPr lang="ru-RU" sz="2200" dirty="0" smtClean="0">
                <a:solidFill>
                  <a:schemeClr val="tx1"/>
                </a:solidFill>
              </a:rPr>
              <a:t>,</a:t>
            </a:r>
          </a:p>
          <a:p>
            <a:pPr>
              <a:buFont typeface="Wingdings" panose="05000000000000000000" pitchFamily="2" charset="2"/>
              <a:buChar char="ü"/>
            </a:pPr>
            <a:r>
              <a:rPr lang="ru-RU" sz="2200" dirty="0" smtClean="0">
                <a:solidFill>
                  <a:schemeClr val="tx1"/>
                </a:solidFill>
              </a:rPr>
              <a:t> </a:t>
            </a:r>
            <a:r>
              <a:rPr lang="ru-RU" sz="2200" dirty="0">
                <a:solidFill>
                  <a:schemeClr val="tx1"/>
                </a:solidFill>
              </a:rPr>
              <a:t>домов ребенка, детских домов, школ-интернатов, интернатов при </a:t>
            </a:r>
            <a:r>
              <a:rPr lang="ru-RU" sz="2200" dirty="0" smtClean="0">
                <a:solidFill>
                  <a:schemeClr val="tx1"/>
                </a:solidFill>
              </a:rPr>
              <a:t>школах,</a:t>
            </a:r>
          </a:p>
          <a:p>
            <a:pPr>
              <a:buFont typeface="Wingdings" panose="05000000000000000000" pitchFamily="2" charset="2"/>
              <a:buChar char="ü"/>
            </a:pPr>
            <a:r>
              <a:rPr lang="ru-RU" sz="2200" dirty="0">
                <a:solidFill>
                  <a:schemeClr val="tx1"/>
                </a:solidFill>
              </a:rPr>
              <a:t>по результатам проведенной специальной оценки условий труда (СОУТ) на рабочих местах работников выявлены вредные и опасные производственные </a:t>
            </a:r>
            <a:r>
              <a:rPr lang="ru-RU" sz="2200" dirty="0" smtClean="0">
                <a:solidFill>
                  <a:schemeClr val="tx1"/>
                </a:solidFill>
              </a:rPr>
              <a:t>факторы.</a:t>
            </a:r>
            <a:endParaRPr lang="ru-RU" sz="2200" dirty="0">
              <a:solidFill>
                <a:schemeClr val="tx1"/>
              </a:solidFill>
            </a:endParaRPr>
          </a:p>
        </p:txBody>
      </p:sp>
      <p:sp>
        <p:nvSpPr>
          <p:cNvPr id="6" name="Заголовок 1"/>
          <p:cNvSpPr>
            <a:spLocks noGrp="1"/>
          </p:cNvSpPr>
          <p:nvPr>
            <p:ph type="title"/>
          </p:nvPr>
        </p:nvSpPr>
        <p:spPr>
          <a:xfrm>
            <a:off x="914400" y="389881"/>
            <a:ext cx="8229600" cy="274042"/>
          </a:xfrm>
          <a:extLst/>
        </p:spPr>
        <p:txBody>
          <a:bodyPr vert="horz" lIns="91440" tIns="45720" rIns="91440" bIns="45720" rtlCol="0" anchor="ctr">
            <a:noAutofit/>
          </a:bodyPr>
          <a:lstStyle/>
          <a:p>
            <a:r>
              <a:rPr lang="ru-RU" sz="2400" b="1" dirty="0">
                <a:solidFill>
                  <a:schemeClr val="tx1"/>
                </a:solidFill>
              </a:rPr>
              <a:t>Психиатрическое </a:t>
            </a:r>
            <a:r>
              <a:rPr lang="ru-RU" sz="2400" b="1" dirty="0">
                <a:solidFill>
                  <a:schemeClr val="tx1"/>
                </a:solidFill>
              </a:rPr>
              <a:t>освидетельствование</a:t>
            </a:r>
          </a:p>
        </p:txBody>
      </p:sp>
      <p:pic>
        <p:nvPicPr>
          <p:cNvPr id="7" name="Рисунок 6"/>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285749" y="186528"/>
            <a:ext cx="436671" cy="578647"/>
          </a:xfrm>
          <a:prstGeom prst="rect">
            <a:avLst/>
          </a:prstGeom>
        </p:spPr>
      </p:pic>
    </p:spTree>
    <p:extLst>
      <p:ext uri="{BB962C8B-B14F-4D97-AF65-F5344CB8AC3E}">
        <p14:creationId xmlns:p14="http://schemas.microsoft.com/office/powerpoint/2010/main" val="53929628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vert="horz" lIns="91440" tIns="45720" rIns="91440" bIns="45720" rtlCol="0" anchor="ctr">
            <a:noAutofit/>
          </a:bodyPr>
          <a:lstStyle/>
          <a:p>
            <a:endParaRPr lang="ru-RU" sz="2400" b="1">
              <a:solidFill>
                <a:schemeClr val="tx1"/>
              </a:solidFill>
            </a:endParaRPr>
          </a:p>
        </p:txBody>
      </p:sp>
      <p:sp>
        <p:nvSpPr>
          <p:cNvPr id="3" name="Объект 2"/>
          <p:cNvSpPr>
            <a:spLocks noGrp="1"/>
          </p:cNvSpPr>
          <p:nvPr>
            <p:ph idx="1"/>
          </p:nvPr>
        </p:nvSpPr>
        <p:spPr/>
        <p:txBody>
          <a:bodyPr>
            <a:normAutofit fontScale="92500" lnSpcReduction="10000"/>
          </a:bodyPr>
          <a:lstStyle/>
          <a:p>
            <a:pPr marL="0" indent="0">
              <a:buNone/>
            </a:pPr>
            <a:r>
              <a:rPr lang="ru-RU" sz="2400" b="1" dirty="0">
                <a:solidFill>
                  <a:schemeClr val="tx1"/>
                </a:solidFill>
              </a:rPr>
              <a:t>Статья 76. Отстранение от работы</a:t>
            </a:r>
          </a:p>
          <a:p>
            <a:pPr marL="0" indent="0">
              <a:buNone/>
            </a:pPr>
            <a:r>
              <a:rPr lang="ru-RU" sz="2400" b="1" dirty="0" smtClean="0">
                <a:solidFill>
                  <a:schemeClr val="tx1"/>
                </a:solidFill>
              </a:rPr>
              <a:t>Работодатель обязан отстранить от работы (не допускать к работе) работника:</a:t>
            </a:r>
          </a:p>
          <a:p>
            <a:pPr marL="0" indent="0">
              <a:buNone/>
            </a:pPr>
            <a:r>
              <a:rPr lang="ru-RU" sz="2400" dirty="0" smtClean="0">
                <a:solidFill>
                  <a:schemeClr val="tx1"/>
                </a:solidFill>
              </a:rPr>
              <a:t>…</a:t>
            </a:r>
            <a:endParaRPr lang="ru-RU" sz="2400" dirty="0">
              <a:solidFill>
                <a:schemeClr val="tx1"/>
              </a:solidFill>
            </a:endParaRPr>
          </a:p>
          <a:p>
            <a:r>
              <a:rPr lang="ru-RU" sz="2400" dirty="0">
                <a:solidFill>
                  <a:schemeClr val="tx1"/>
                </a:solidFill>
              </a:rPr>
              <a:t>не прошедшего в установленном порядке обучение и проверку знаний и навыков в области охраны труда;</a:t>
            </a:r>
          </a:p>
          <a:p>
            <a:r>
              <a:rPr lang="ru-RU" sz="2400" dirty="0">
                <a:solidFill>
                  <a:schemeClr val="tx1"/>
                </a:solidFill>
              </a:rPr>
              <a:t>не прошедшего в установленном порядке обязательный медицинский осмотр, а также обязательное психиатрическое освидетельствование в случаях, предусмотренных настоящим Кодексом, другими федеральными законами и иными нормативными правовыми актами Российской Федерации</a:t>
            </a:r>
            <a:r>
              <a:rPr lang="ru-RU" sz="2400" dirty="0" smtClean="0">
                <a:solidFill>
                  <a:schemeClr val="tx1"/>
                </a:solidFill>
              </a:rPr>
              <a:t>;</a:t>
            </a:r>
            <a:endParaRPr lang="ru-RU" sz="2400" dirty="0">
              <a:solidFill>
                <a:schemeClr val="tx1"/>
              </a:solidFill>
            </a:endParaRPr>
          </a:p>
        </p:txBody>
      </p:sp>
      <p:sp>
        <p:nvSpPr>
          <p:cNvPr id="4" name="Номер слайда 3"/>
          <p:cNvSpPr>
            <a:spLocks noGrp="1"/>
          </p:cNvSpPr>
          <p:nvPr>
            <p:ph type="sldNum" sz="quarter" idx="12"/>
          </p:nvPr>
        </p:nvSpPr>
        <p:spPr/>
        <p:txBody>
          <a:bodyPr/>
          <a:lstStyle/>
          <a:p>
            <a:pPr>
              <a:defRPr/>
            </a:pPr>
            <a:fld id="{18B418DA-37B5-4008-9A31-4AE047453EE8}" type="slidenum">
              <a:rPr lang="ru-RU" smtClean="0"/>
              <a:pPr>
                <a:defRPr/>
              </a:pPr>
              <a:t>28</a:t>
            </a:fld>
            <a:endParaRPr lang="ru-RU" dirty="0"/>
          </a:p>
        </p:txBody>
      </p:sp>
      <p:pic>
        <p:nvPicPr>
          <p:cNvPr id="5" name="Рисунок 4"/>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285749" y="186528"/>
            <a:ext cx="436671" cy="578647"/>
          </a:xfrm>
          <a:prstGeom prst="rect">
            <a:avLst/>
          </a:prstGeom>
        </p:spPr>
      </p:pic>
    </p:spTree>
    <p:extLst>
      <p:ext uri="{BB962C8B-B14F-4D97-AF65-F5344CB8AC3E}">
        <p14:creationId xmlns:p14="http://schemas.microsoft.com/office/powerpoint/2010/main" val="72715882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vert="horz" lIns="91440" tIns="45720" rIns="91440" bIns="45720" rtlCol="0" anchor="ctr">
            <a:noAutofit/>
          </a:bodyPr>
          <a:lstStyle/>
          <a:p>
            <a:endParaRPr lang="ru-RU" sz="2400" b="1">
              <a:solidFill>
                <a:schemeClr val="tx1"/>
              </a:solidFill>
            </a:endParaRPr>
          </a:p>
        </p:txBody>
      </p:sp>
      <p:sp>
        <p:nvSpPr>
          <p:cNvPr id="4" name="Номер слайда 3"/>
          <p:cNvSpPr>
            <a:spLocks noGrp="1"/>
          </p:cNvSpPr>
          <p:nvPr>
            <p:ph type="sldNum" sz="quarter" idx="12"/>
          </p:nvPr>
        </p:nvSpPr>
        <p:spPr/>
        <p:txBody>
          <a:bodyPr/>
          <a:lstStyle/>
          <a:p>
            <a:pPr>
              <a:defRPr/>
            </a:pPr>
            <a:fld id="{18B418DA-37B5-4008-9A31-4AE047453EE8}" type="slidenum">
              <a:rPr lang="ru-RU" smtClean="0"/>
              <a:pPr>
                <a:defRPr/>
              </a:pPr>
              <a:t>29</a:t>
            </a:fld>
            <a:endParaRPr lang="ru-RU" dirty="0"/>
          </a:p>
        </p:txBody>
      </p:sp>
      <p:sp>
        <p:nvSpPr>
          <p:cNvPr id="5" name="Объект 2"/>
          <p:cNvSpPr>
            <a:spLocks noGrp="1"/>
          </p:cNvSpPr>
          <p:nvPr>
            <p:ph idx="1"/>
          </p:nvPr>
        </p:nvSpPr>
        <p:spPr>
          <a:xfrm>
            <a:off x="457200" y="1600200"/>
            <a:ext cx="8229600" cy="4525963"/>
          </a:xfrm>
        </p:spPr>
        <p:txBody>
          <a:bodyPr vert="horz" lIns="91440" tIns="45720" rIns="91440" bIns="45720" rtlCol="0" anchor="ctr">
            <a:noAutofit/>
          </a:bodyPr>
          <a:lstStyle/>
          <a:p>
            <a:pPr>
              <a:spcBef>
                <a:spcPct val="0"/>
              </a:spcBef>
              <a:buNone/>
            </a:pPr>
            <a:r>
              <a:rPr lang="ru-RU" sz="2400" b="1" dirty="0">
                <a:solidFill>
                  <a:schemeClr val="tx1"/>
                </a:solidFill>
                <a:latin typeface="+mj-lt"/>
                <a:ea typeface="+mj-ea"/>
                <a:cs typeface="+mj-cs"/>
              </a:rPr>
              <a:t>Статья 76. Отстранение от работы</a:t>
            </a:r>
          </a:p>
          <a:p>
            <a:pPr>
              <a:spcBef>
                <a:spcPct val="0"/>
              </a:spcBef>
              <a:buNone/>
            </a:pPr>
            <a:endParaRPr lang="ru-RU" sz="2400" b="1" dirty="0">
              <a:solidFill>
                <a:schemeClr val="tx1"/>
              </a:solidFill>
              <a:latin typeface="+mj-lt"/>
              <a:ea typeface="+mj-ea"/>
              <a:cs typeface="+mj-cs"/>
            </a:endParaRPr>
          </a:p>
          <a:p>
            <a:pPr>
              <a:spcBef>
                <a:spcPct val="0"/>
              </a:spcBef>
              <a:buNone/>
            </a:pPr>
            <a:r>
              <a:rPr lang="ru-RU" sz="2400" dirty="0">
                <a:solidFill>
                  <a:schemeClr val="tx1"/>
                </a:solidFill>
                <a:latin typeface="+mj-lt"/>
                <a:ea typeface="+mj-ea"/>
                <a:cs typeface="+mj-cs"/>
              </a:rPr>
              <a:t>В </a:t>
            </a:r>
            <a:r>
              <a:rPr lang="ru-RU" sz="2400" dirty="0">
                <a:solidFill>
                  <a:schemeClr val="tx1"/>
                </a:solidFill>
                <a:latin typeface="+mj-lt"/>
                <a:ea typeface="+mj-ea"/>
                <a:cs typeface="+mj-cs"/>
              </a:rPr>
              <a:t>период отстранения от работы (недопущения к работе) заработная плата работнику не начисляется, за исключением случаев, предусмотренных настоящим Кодексом или иными федеральными законами. В случаях отстранения от работы работника, который не прошел обучение и проверку знаний и навыков в области охраны труда либо обязательный медицинский осмотр </a:t>
            </a:r>
            <a:r>
              <a:rPr lang="ru-RU" sz="2800" b="1" u="sng" dirty="0">
                <a:solidFill>
                  <a:schemeClr val="tx1"/>
                </a:solidFill>
                <a:latin typeface="+mj-lt"/>
                <a:ea typeface="+mj-ea"/>
                <a:cs typeface="+mj-cs"/>
              </a:rPr>
              <a:t>не по своей вине</a:t>
            </a:r>
            <a:r>
              <a:rPr lang="ru-RU" sz="2400" dirty="0">
                <a:solidFill>
                  <a:schemeClr val="tx1"/>
                </a:solidFill>
                <a:latin typeface="+mj-lt"/>
                <a:ea typeface="+mj-ea"/>
                <a:cs typeface="+mj-cs"/>
              </a:rPr>
              <a:t>, ему производится оплата за все время отстранения от работы как за простой.</a:t>
            </a:r>
          </a:p>
          <a:p>
            <a:pPr>
              <a:spcBef>
                <a:spcPct val="0"/>
              </a:spcBef>
              <a:buNone/>
            </a:pPr>
            <a:endParaRPr lang="ru-RU" sz="2400" b="1" dirty="0">
              <a:solidFill>
                <a:schemeClr val="tx1"/>
              </a:solidFill>
              <a:latin typeface="+mj-lt"/>
              <a:ea typeface="+mj-ea"/>
              <a:cs typeface="+mj-cs"/>
            </a:endParaRPr>
          </a:p>
        </p:txBody>
      </p:sp>
      <p:pic>
        <p:nvPicPr>
          <p:cNvPr id="6" name="Рисунок 5"/>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285749" y="186528"/>
            <a:ext cx="436671" cy="578647"/>
          </a:xfrm>
          <a:prstGeom prst="rect">
            <a:avLst/>
          </a:prstGeom>
        </p:spPr>
      </p:pic>
    </p:spTree>
    <p:extLst>
      <p:ext uri="{BB962C8B-B14F-4D97-AF65-F5344CB8AC3E}">
        <p14:creationId xmlns:p14="http://schemas.microsoft.com/office/powerpoint/2010/main" val="4481086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62" name="Rectangle 2"/>
          <p:cNvSpPr>
            <a:spLocks noGrp="1" noChangeArrowheads="1"/>
          </p:cNvSpPr>
          <p:nvPr>
            <p:ph type="title"/>
          </p:nvPr>
        </p:nvSpPr>
        <p:spPr/>
        <p:txBody>
          <a:bodyPr vert="horz" lIns="91440" tIns="45720" rIns="91440" bIns="45720" rtlCol="0" anchor="ctr">
            <a:noAutofit/>
          </a:bodyPr>
          <a:lstStyle/>
          <a:p>
            <a:r>
              <a:rPr lang="ru-RU" altLang="ru-RU" sz="2800" b="1" dirty="0">
                <a:solidFill>
                  <a:schemeClr val="tx1"/>
                </a:solidFill>
              </a:rPr>
              <a:t>Вы должны знать – ЧТО без вас незаконно,</a:t>
            </a:r>
            <a:br>
              <a:rPr lang="ru-RU" altLang="ru-RU" sz="2800" b="1" dirty="0">
                <a:solidFill>
                  <a:schemeClr val="tx1"/>
                </a:solidFill>
              </a:rPr>
            </a:br>
            <a:r>
              <a:rPr lang="ru-RU" altLang="ru-RU" sz="2800" b="1" dirty="0">
                <a:solidFill>
                  <a:schemeClr val="tx1"/>
                </a:solidFill>
              </a:rPr>
              <a:t>что не должно быть без вашей подписи!</a:t>
            </a:r>
            <a:br>
              <a:rPr lang="ru-RU" altLang="ru-RU" sz="2800" b="1" dirty="0">
                <a:solidFill>
                  <a:schemeClr val="tx1"/>
                </a:solidFill>
              </a:rPr>
            </a:br>
            <a:endParaRPr lang="ru-RU" altLang="ru-RU" sz="2800" b="1" dirty="0">
              <a:solidFill>
                <a:schemeClr val="tx1"/>
              </a:solidFill>
            </a:endParaRPr>
          </a:p>
        </p:txBody>
      </p:sp>
      <p:sp>
        <p:nvSpPr>
          <p:cNvPr id="92163" name="Rectangle 3"/>
          <p:cNvSpPr>
            <a:spLocks noGrp="1" noChangeArrowheads="1"/>
          </p:cNvSpPr>
          <p:nvPr>
            <p:ph idx="1"/>
          </p:nvPr>
        </p:nvSpPr>
        <p:spPr/>
        <p:txBody>
          <a:bodyPr>
            <a:normAutofit fontScale="92500" lnSpcReduction="20000"/>
          </a:bodyPr>
          <a:lstStyle/>
          <a:p>
            <a:r>
              <a:rPr lang="ru-RU" altLang="ru-RU" dirty="0" smtClean="0">
                <a:solidFill>
                  <a:schemeClr val="tx1"/>
                </a:solidFill>
                <a:latin typeface="CentSchbkCyrill BT" panose="02040603050705020303" pitchFamily="18" charset="-52"/>
              </a:rPr>
              <a:t>Коллективный договор и приложения к нему</a:t>
            </a:r>
          </a:p>
          <a:p>
            <a:r>
              <a:rPr lang="ru-RU" altLang="ru-RU" dirty="0" smtClean="0">
                <a:solidFill>
                  <a:schemeClr val="tx1"/>
                </a:solidFill>
                <a:latin typeface="CentSchbkCyrill BT" panose="02040603050705020303" pitchFamily="18" charset="-52"/>
              </a:rPr>
              <a:t>Комиссия по охране труда, положение о комиссии</a:t>
            </a:r>
          </a:p>
          <a:p>
            <a:r>
              <a:rPr lang="ru-RU" altLang="ru-RU" dirty="0" smtClean="0">
                <a:solidFill>
                  <a:schemeClr val="tx1"/>
                </a:solidFill>
                <a:latin typeface="CentSchbkCyrill BT" panose="02040603050705020303" pitchFamily="18" charset="-52"/>
              </a:rPr>
              <a:t>Программа вводного инструктажа</a:t>
            </a:r>
          </a:p>
          <a:p>
            <a:r>
              <a:rPr lang="ru-RU" altLang="ru-RU" dirty="0" smtClean="0">
                <a:solidFill>
                  <a:schemeClr val="tx1"/>
                </a:solidFill>
                <a:latin typeface="CentSchbkCyrill BT" panose="02040603050705020303" pitchFamily="18" charset="-52"/>
              </a:rPr>
              <a:t>Все без исключения инструкции по мерам безопасности</a:t>
            </a:r>
          </a:p>
          <a:p>
            <a:r>
              <a:rPr lang="ru-RU" altLang="ru-RU" dirty="0" smtClean="0">
                <a:solidFill>
                  <a:schemeClr val="tx1"/>
                </a:solidFill>
                <a:latin typeface="CentSchbkCyrill BT" panose="02040603050705020303" pitchFamily="18" charset="-52"/>
              </a:rPr>
              <a:t>Расследование несчастных случаев</a:t>
            </a:r>
          </a:p>
          <a:p>
            <a:r>
              <a:rPr lang="ru-RU" altLang="ru-RU" dirty="0" smtClean="0">
                <a:solidFill>
                  <a:schemeClr val="tx1"/>
                </a:solidFill>
                <a:latin typeface="CentSchbkCyrill BT" panose="02040603050705020303" pitchFamily="18" charset="-52"/>
              </a:rPr>
              <a:t>Заключение о степени вины пострадавшего</a:t>
            </a:r>
          </a:p>
          <a:p>
            <a:r>
              <a:rPr lang="ru-RU" altLang="ru-RU" dirty="0" smtClean="0">
                <a:solidFill>
                  <a:schemeClr val="tx1"/>
                </a:solidFill>
                <a:latin typeface="CentSchbkCyrill BT" panose="02040603050705020303" pitchFamily="18" charset="-52"/>
              </a:rPr>
              <a:t>Результаты расследования н/с и меры по предупреждению …</a:t>
            </a:r>
          </a:p>
          <a:p>
            <a:r>
              <a:rPr lang="ru-RU" altLang="ru-RU" dirty="0" smtClean="0">
                <a:solidFill>
                  <a:schemeClr val="tx1"/>
                </a:solidFill>
                <a:latin typeface="CentSchbkCyrill BT" panose="02040603050705020303" pitchFamily="18" charset="-52"/>
              </a:rPr>
              <a:t>Комиссия по проверке знаний требований охраны труда работников </a:t>
            </a:r>
          </a:p>
          <a:p>
            <a:r>
              <a:rPr lang="ru-RU" altLang="ru-RU" dirty="0" smtClean="0">
                <a:solidFill>
                  <a:schemeClr val="tx1"/>
                </a:solidFill>
                <a:latin typeface="CentSchbkCyrill BT" panose="02040603050705020303" pitchFamily="18" charset="-52"/>
              </a:rPr>
              <a:t>Комиссия по специальной оценке условий труда</a:t>
            </a:r>
          </a:p>
          <a:p>
            <a:r>
              <a:rPr lang="ru-RU" altLang="ru-RU" dirty="0" smtClean="0">
                <a:solidFill>
                  <a:schemeClr val="tx1"/>
                </a:solidFill>
                <a:latin typeface="CentSchbkCyrill BT" panose="02040603050705020303" pitchFamily="18" charset="-52"/>
              </a:rPr>
              <a:t>Графики работы и графики сменности работников </a:t>
            </a:r>
          </a:p>
          <a:p>
            <a:r>
              <a:rPr lang="ru-RU" altLang="ru-RU" dirty="0" smtClean="0">
                <a:solidFill>
                  <a:schemeClr val="tx1"/>
                </a:solidFill>
                <a:latin typeface="CentSchbkCyrill BT" panose="02040603050705020303" pitchFamily="18" charset="-52"/>
              </a:rPr>
              <a:t>И другие</a:t>
            </a:r>
          </a:p>
        </p:txBody>
      </p:sp>
      <p:pic>
        <p:nvPicPr>
          <p:cNvPr id="6" name="Рисунок 5"/>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348784" y="272670"/>
            <a:ext cx="508466" cy="673860"/>
          </a:xfrm>
          <a:prstGeom prst="rect">
            <a:avLst/>
          </a:prstGeom>
        </p:spPr>
      </p:pic>
      <p:sp>
        <p:nvSpPr>
          <p:cNvPr id="4" name="Номер слайда 3"/>
          <p:cNvSpPr>
            <a:spLocks noGrp="1"/>
          </p:cNvSpPr>
          <p:nvPr>
            <p:ph type="sldNum" sz="quarter" idx="12"/>
          </p:nvPr>
        </p:nvSpPr>
        <p:spPr/>
        <p:txBody>
          <a:bodyPr/>
          <a:lstStyle/>
          <a:p>
            <a:fld id="{D71020C7-895A-4AAB-B1FC-FB4EA347BF36}" type="slidenum">
              <a:rPr lang="ru-RU" altLang="ru-RU" smtClean="0"/>
              <a:pPr/>
              <a:t>3</a:t>
            </a:fld>
            <a:endParaRPr lang="ru-RU" altLang="ru-RU"/>
          </a:p>
        </p:txBody>
      </p:sp>
    </p:spTree>
    <p:extLst>
      <p:ext uri="{BB962C8B-B14F-4D97-AF65-F5344CB8AC3E}">
        <p14:creationId xmlns:p14="http://schemas.microsoft.com/office/powerpoint/2010/main" val="79210292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3" presetClass="entr" presetSubtype="0" fill="hold" grpId="0" nodeType="withEffect">
                                  <p:stCondLst>
                                    <p:cond delay="0"/>
                                  </p:stCondLst>
                                  <p:childTnLst>
                                    <p:set>
                                      <p:cBhvr>
                                        <p:cTn id="6" dur="1" fill="hold">
                                          <p:stCondLst>
                                            <p:cond delay="0"/>
                                          </p:stCondLst>
                                        </p:cTn>
                                        <p:tgtEl>
                                          <p:spTgt spid="92162">
                                            <p:txEl>
                                              <p:charRg st="4294967295" end="4294967295"/>
                                            </p:txEl>
                                          </p:spTgt>
                                        </p:tgtEl>
                                        <p:attrNameLst>
                                          <p:attrName>style.visibility</p:attrName>
                                        </p:attrNameLst>
                                      </p:cBhvr>
                                      <p:to>
                                        <p:strVal val="visible"/>
                                      </p:to>
                                    </p:set>
                                    <p:anim calcmode="lin" valueType="num">
                                      <p:cBhvr>
                                        <p:cTn id="7" dur="500" fill="hold"/>
                                        <p:tgtEl>
                                          <p:spTgt spid="92162">
                                            <p:txEl>
                                              <p:charRg st="4294967295" end="4294967295"/>
                                            </p:txEl>
                                          </p:spTgt>
                                        </p:tgtEl>
                                        <p:attrNameLst>
                                          <p:attrName>ppt_w</p:attrName>
                                        </p:attrNameLst>
                                      </p:cBhvr>
                                      <p:tavLst>
                                        <p:tav tm="0">
                                          <p:val>
                                            <p:fltVal val="0"/>
                                          </p:val>
                                        </p:tav>
                                        <p:tav tm="100000">
                                          <p:val>
                                            <p:strVal val="#ppt_w"/>
                                          </p:val>
                                        </p:tav>
                                      </p:tavLst>
                                    </p:anim>
                                    <p:anim calcmode="lin" valueType="num">
                                      <p:cBhvr>
                                        <p:cTn id="8" dur="500" fill="hold"/>
                                        <p:tgtEl>
                                          <p:spTgt spid="92162">
                                            <p:txEl>
                                              <p:charRg st="4294967295" end="4294967295"/>
                                            </p:txEl>
                                          </p:spTgt>
                                        </p:tgtEl>
                                        <p:attrNameLst>
                                          <p:attrName>ppt_h</p:attrName>
                                        </p:attrNameLst>
                                      </p:cBhvr>
                                      <p:tavLst>
                                        <p:tav tm="0">
                                          <p:val>
                                            <p:fltVal val="0"/>
                                          </p:val>
                                        </p:tav>
                                        <p:tav tm="100000">
                                          <p:val>
                                            <p:strVal val="#ppt_h"/>
                                          </p:val>
                                        </p:tav>
                                      </p:tavLst>
                                    </p:anim>
                                    <p:animEffect transition="in" filter="fade">
                                      <p:cBhvr>
                                        <p:cTn id="9" dur="500"/>
                                        <p:tgtEl>
                                          <p:spTgt spid="92162">
                                            <p:txEl>
                                              <p:charRg st="4294967295" end="4294967295"/>
                                            </p:txEl>
                                          </p:spTgt>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92163">
                                            <p:txEl>
                                              <p:pRg st="0" end="0"/>
                                            </p:txEl>
                                          </p:spTgt>
                                        </p:tgtEl>
                                        <p:attrNameLst>
                                          <p:attrName>style.visibility</p:attrName>
                                        </p:attrNameLst>
                                      </p:cBhvr>
                                      <p:to>
                                        <p:strVal val="visible"/>
                                      </p:to>
                                    </p:set>
                                    <p:animEffect transition="in" filter="fade">
                                      <p:cBhvr>
                                        <p:cTn id="14" dur="1000">
                                          <p:stCondLst>
                                            <p:cond delay="0"/>
                                          </p:stCondLst>
                                        </p:cTn>
                                        <p:tgtEl>
                                          <p:spTgt spid="92163">
                                            <p:txEl>
                                              <p:pRg st="0" end="0"/>
                                            </p:txEl>
                                          </p:spTgt>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92163">
                                            <p:txEl>
                                              <p:pRg st="1" end="1"/>
                                            </p:txEl>
                                          </p:spTgt>
                                        </p:tgtEl>
                                        <p:attrNameLst>
                                          <p:attrName>style.visibility</p:attrName>
                                        </p:attrNameLst>
                                      </p:cBhvr>
                                      <p:to>
                                        <p:strVal val="visible"/>
                                      </p:to>
                                    </p:set>
                                    <p:animEffect transition="in" filter="fade">
                                      <p:cBhvr>
                                        <p:cTn id="19" dur="1000">
                                          <p:stCondLst>
                                            <p:cond delay="0"/>
                                          </p:stCondLst>
                                        </p:cTn>
                                        <p:tgtEl>
                                          <p:spTgt spid="92163">
                                            <p:txEl>
                                              <p:pRg st="1" end="1"/>
                                            </p:txEl>
                                          </p:spTgt>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92163">
                                            <p:txEl>
                                              <p:pRg st="2" end="2"/>
                                            </p:txEl>
                                          </p:spTgt>
                                        </p:tgtEl>
                                        <p:attrNameLst>
                                          <p:attrName>style.visibility</p:attrName>
                                        </p:attrNameLst>
                                      </p:cBhvr>
                                      <p:to>
                                        <p:strVal val="visible"/>
                                      </p:to>
                                    </p:set>
                                    <p:animEffect transition="in" filter="fade">
                                      <p:cBhvr>
                                        <p:cTn id="24" dur="1000">
                                          <p:stCondLst>
                                            <p:cond delay="0"/>
                                          </p:stCondLst>
                                        </p:cTn>
                                        <p:tgtEl>
                                          <p:spTgt spid="92163">
                                            <p:txEl>
                                              <p:pRg st="2" end="2"/>
                                            </p:txEl>
                                          </p:spTgt>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92163">
                                            <p:txEl>
                                              <p:pRg st="3" end="3"/>
                                            </p:txEl>
                                          </p:spTgt>
                                        </p:tgtEl>
                                        <p:attrNameLst>
                                          <p:attrName>style.visibility</p:attrName>
                                        </p:attrNameLst>
                                      </p:cBhvr>
                                      <p:to>
                                        <p:strVal val="visible"/>
                                      </p:to>
                                    </p:set>
                                    <p:animEffect transition="in" filter="fade">
                                      <p:cBhvr>
                                        <p:cTn id="29" dur="1000">
                                          <p:stCondLst>
                                            <p:cond delay="0"/>
                                          </p:stCondLst>
                                        </p:cTn>
                                        <p:tgtEl>
                                          <p:spTgt spid="92163">
                                            <p:txEl>
                                              <p:pRg st="3" end="3"/>
                                            </p:txEl>
                                          </p:spTgt>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92163">
                                            <p:txEl>
                                              <p:pRg st="4" end="4"/>
                                            </p:txEl>
                                          </p:spTgt>
                                        </p:tgtEl>
                                        <p:attrNameLst>
                                          <p:attrName>style.visibility</p:attrName>
                                        </p:attrNameLst>
                                      </p:cBhvr>
                                      <p:to>
                                        <p:strVal val="visible"/>
                                      </p:to>
                                    </p:set>
                                    <p:animEffect transition="in" filter="fade">
                                      <p:cBhvr>
                                        <p:cTn id="34" dur="1000">
                                          <p:stCondLst>
                                            <p:cond delay="0"/>
                                          </p:stCondLst>
                                        </p:cTn>
                                        <p:tgtEl>
                                          <p:spTgt spid="92163">
                                            <p:txEl>
                                              <p:pRg st="4" end="4"/>
                                            </p:txEl>
                                          </p:spTgt>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92163">
                                            <p:txEl>
                                              <p:pRg st="5" end="5"/>
                                            </p:txEl>
                                          </p:spTgt>
                                        </p:tgtEl>
                                        <p:attrNameLst>
                                          <p:attrName>style.visibility</p:attrName>
                                        </p:attrNameLst>
                                      </p:cBhvr>
                                      <p:to>
                                        <p:strVal val="visible"/>
                                      </p:to>
                                    </p:set>
                                    <p:animEffect transition="in" filter="fade">
                                      <p:cBhvr>
                                        <p:cTn id="39" dur="1000">
                                          <p:stCondLst>
                                            <p:cond delay="0"/>
                                          </p:stCondLst>
                                        </p:cTn>
                                        <p:tgtEl>
                                          <p:spTgt spid="92163">
                                            <p:txEl>
                                              <p:pRg st="5" end="5"/>
                                            </p:txEl>
                                          </p:spTgt>
                                        </p:tgtEl>
                                      </p:cBhvr>
                                    </p:animEffect>
                                  </p:childTnLst>
                                </p:cTn>
                              </p:par>
                            </p:childTnLst>
                          </p:cTn>
                        </p:par>
                      </p:childTnLst>
                    </p:cTn>
                  </p:par>
                  <p:par>
                    <p:cTn id="40" fill="hold" nodeType="clickPar">
                      <p:stCondLst>
                        <p:cond delay="indefinite"/>
                      </p:stCondLst>
                      <p:childTnLst>
                        <p:par>
                          <p:cTn id="41" fill="hold" nodeType="withGroup">
                            <p:stCondLst>
                              <p:cond delay="0"/>
                            </p:stCondLst>
                            <p:childTnLst>
                              <p:par>
                                <p:cTn id="42" presetID="10" presetClass="entr" presetSubtype="0" fill="hold" grpId="0" nodeType="clickEffect">
                                  <p:stCondLst>
                                    <p:cond delay="0"/>
                                  </p:stCondLst>
                                  <p:childTnLst>
                                    <p:set>
                                      <p:cBhvr>
                                        <p:cTn id="43" dur="1" fill="hold">
                                          <p:stCondLst>
                                            <p:cond delay="0"/>
                                          </p:stCondLst>
                                        </p:cTn>
                                        <p:tgtEl>
                                          <p:spTgt spid="92163">
                                            <p:txEl>
                                              <p:pRg st="6" end="6"/>
                                            </p:txEl>
                                          </p:spTgt>
                                        </p:tgtEl>
                                        <p:attrNameLst>
                                          <p:attrName>style.visibility</p:attrName>
                                        </p:attrNameLst>
                                      </p:cBhvr>
                                      <p:to>
                                        <p:strVal val="visible"/>
                                      </p:to>
                                    </p:set>
                                    <p:animEffect transition="in" filter="fade">
                                      <p:cBhvr>
                                        <p:cTn id="44" dur="1000">
                                          <p:stCondLst>
                                            <p:cond delay="0"/>
                                          </p:stCondLst>
                                        </p:cTn>
                                        <p:tgtEl>
                                          <p:spTgt spid="92163">
                                            <p:txEl>
                                              <p:pRg st="6" end="6"/>
                                            </p:txEl>
                                          </p:spTgt>
                                        </p:tgtEl>
                                      </p:cBhvr>
                                    </p:animEffect>
                                  </p:childTnLst>
                                </p:cTn>
                              </p:par>
                            </p:childTnLst>
                          </p:cTn>
                        </p:par>
                      </p:childTnLst>
                    </p:cTn>
                  </p:par>
                  <p:par>
                    <p:cTn id="45" fill="hold" nodeType="clickPar">
                      <p:stCondLst>
                        <p:cond delay="indefinite"/>
                      </p:stCondLst>
                      <p:childTnLst>
                        <p:par>
                          <p:cTn id="46" fill="hold" nodeType="withGroup">
                            <p:stCondLst>
                              <p:cond delay="0"/>
                            </p:stCondLst>
                            <p:childTnLst>
                              <p:par>
                                <p:cTn id="47" presetID="10" presetClass="entr" presetSubtype="0" fill="hold" grpId="0" nodeType="clickEffect">
                                  <p:stCondLst>
                                    <p:cond delay="0"/>
                                  </p:stCondLst>
                                  <p:childTnLst>
                                    <p:set>
                                      <p:cBhvr>
                                        <p:cTn id="48" dur="1" fill="hold">
                                          <p:stCondLst>
                                            <p:cond delay="0"/>
                                          </p:stCondLst>
                                        </p:cTn>
                                        <p:tgtEl>
                                          <p:spTgt spid="92163">
                                            <p:txEl>
                                              <p:pRg st="7" end="7"/>
                                            </p:txEl>
                                          </p:spTgt>
                                        </p:tgtEl>
                                        <p:attrNameLst>
                                          <p:attrName>style.visibility</p:attrName>
                                        </p:attrNameLst>
                                      </p:cBhvr>
                                      <p:to>
                                        <p:strVal val="visible"/>
                                      </p:to>
                                    </p:set>
                                    <p:animEffect transition="in" filter="fade">
                                      <p:cBhvr>
                                        <p:cTn id="49" dur="1000">
                                          <p:stCondLst>
                                            <p:cond delay="0"/>
                                          </p:stCondLst>
                                        </p:cTn>
                                        <p:tgtEl>
                                          <p:spTgt spid="92163">
                                            <p:txEl>
                                              <p:pRg st="7" end="7"/>
                                            </p:txEl>
                                          </p:spTgt>
                                        </p:tgtEl>
                                      </p:cBhvr>
                                    </p:animEffect>
                                  </p:childTnLst>
                                </p:cTn>
                              </p:par>
                            </p:childTnLst>
                          </p:cTn>
                        </p:par>
                      </p:childTnLst>
                    </p:cTn>
                  </p:par>
                  <p:par>
                    <p:cTn id="50" fill="hold" nodeType="clickPar">
                      <p:stCondLst>
                        <p:cond delay="indefinite"/>
                      </p:stCondLst>
                      <p:childTnLst>
                        <p:par>
                          <p:cTn id="51" fill="hold" nodeType="withGroup">
                            <p:stCondLst>
                              <p:cond delay="0"/>
                            </p:stCondLst>
                            <p:childTnLst>
                              <p:par>
                                <p:cTn id="52" presetID="10" presetClass="entr" presetSubtype="0" fill="hold" grpId="0" nodeType="clickEffect">
                                  <p:stCondLst>
                                    <p:cond delay="0"/>
                                  </p:stCondLst>
                                  <p:childTnLst>
                                    <p:set>
                                      <p:cBhvr>
                                        <p:cTn id="53" dur="1" fill="hold">
                                          <p:stCondLst>
                                            <p:cond delay="0"/>
                                          </p:stCondLst>
                                        </p:cTn>
                                        <p:tgtEl>
                                          <p:spTgt spid="92163">
                                            <p:txEl>
                                              <p:pRg st="8" end="8"/>
                                            </p:txEl>
                                          </p:spTgt>
                                        </p:tgtEl>
                                        <p:attrNameLst>
                                          <p:attrName>style.visibility</p:attrName>
                                        </p:attrNameLst>
                                      </p:cBhvr>
                                      <p:to>
                                        <p:strVal val="visible"/>
                                      </p:to>
                                    </p:set>
                                    <p:animEffect transition="in" filter="fade">
                                      <p:cBhvr>
                                        <p:cTn id="54" dur="1000">
                                          <p:stCondLst>
                                            <p:cond delay="0"/>
                                          </p:stCondLst>
                                        </p:cTn>
                                        <p:tgtEl>
                                          <p:spTgt spid="92163">
                                            <p:txEl>
                                              <p:pRg st="8" end="8"/>
                                            </p:txEl>
                                          </p:spTgt>
                                        </p:tgtEl>
                                      </p:cBhvr>
                                    </p:animEffect>
                                  </p:childTnLst>
                                </p:cTn>
                              </p:par>
                            </p:childTnLst>
                          </p:cTn>
                        </p:par>
                      </p:childTnLst>
                    </p:cTn>
                  </p:par>
                  <p:par>
                    <p:cTn id="55" fill="hold" nodeType="clickPar">
                      <p:stCondLst>
                        <p:cond delay="indefinite"/>
                      </p:stCondLst>
                      <p:childTnLst>
                        <p:par>
                          <p:cTn id="56" fill="hold" nodeType="withGroup">
                            <p:stCondLst>
                              <p:cond delay="0"/>
                            </p:stCondLst>
                            <p:childTnLst>
                              <p:par>
                                <p:cTn id="57" presetID="10" presetClass="entr" presetSubtype="0" fill="hold" grpId="0" nodeType="clickEffect">
                                  <p:stCondLst>
                                    <p:cond delay="0"/>
                                  </p:stCondLst>
                                  <p:childTnLst>
                                    <p:set>
                                      <p:cBhvr>
                                        <p:cTn id="58" dur="1" fill="hold">
                                          <p:stCondLst>
                                            <p:cond delay="0"/>
                                          </p:stCondLst>
                                        </p:cTn>
                                        <p:tgtEl>
                                          <p:spTgt spid="92163">
                                            <p:txEl>
                                              <p:pRg st="9" end="9"/>
                                            </p:txEl>
                                          </p:spTgt>
                                        </p:tgtEl>
                                        <p:attrNameLst>
                                          <p:attrName>style.visibility</p:attrName>
                                        </p:attrNameLst>
                                      </p:cBhvr>
                                      <p:to>
                                        <p:strVal val="visible"/>
                                      </p:to>
                                    </p:set>
                                    <p:animEffect transition="in" filter="fade">
                                      <p:cBhvr>
                                        <p:cTn id="59" dur="1000">
                                          <p:stCondLst>
                                            <p:cond delay="0"/>
                                          </p:stCondLst>
                                        </p:cTn>
                                        <p:tgtEl>
                                          <p:spTgt spid="92163">
                                            <p:txEl>
                                              <p:pRg st="9" end="9"/>
                                            </p:txEl>
                                          </p:spTgt>
                                        </p:tgtEl>
                                      </p:cBhvr>
                                    </p:animEffect>
                                  </p:childTnLst>
                                </p:cTn>
                              </p:par>
                            </p:childTnLst>
                          </p:cTn>
                        </p:par>
                      </p:childTnLst>
                    </p:cTn>
                  </p:par>
                  <p:par>
                    <p:cTn id="60" fill="hold" nodeType="clickPar">
                      <p:stCondLst>
                        <p:cond delay="indefinite"/>
                      </p:stCondLst>
                      <p:childTnLst>
                        <p:par>
                          <p:cTn id="61" fill="hold" nodeType="withGroup">
                            <p:stCondLst>
                              <p:cond delay="0"/>
                            </p:stCondLst>
                            <p:childTnLst>
                              <p:par>
                                <p:cTn id="62" presetID="10" presetClass="entr" presetSubtype="0" fill="hold" grpId="0" nodeType="clickEffect">
                                  <p:stCondLst>
                                    <p:cond delay="0"/>
                                  </p:stCondLst>
                                  <p:childTnLst>
                                    <p:set>
                                      <p:cBhvr>
                                        <p:cTn id="63" dur="1" fill="hold">
                                          <p:stCondLst>
                                            <p:cond delay="0"/>
                                          </p:stCondLst>
                                        </p:cTn>
                                        <p:tgtEl>
                                          <p:spTgt spid="92163">
                                            <p:txEl>
                                              <p:pRg st="10" end="10"/>
                                            </p:txEl>
                                          </p:spTgt>
                                        </p:tgtEl>
                                        <p:attrNameLst>
                                          <p:attrName>style.visibility</p:attrName>
                                        </p:attrNameLst>
                                      </p:cBhvr>
                                      <p:to>
                                        <p:strVal val="visible"/>
                                      </p:to>
                                    </p:set>
                                    <p:animEffect transition="in" filter="fade">
                                      <p:cBhvr>
                                        <p:cTn id="64" dur="1000">
                                          <p:stCondLst>
                                            <p:cond delay="0"/>
                                          </p:stCondLst>
                                        </p:cTn>
                                        <p:tgtEl>
                                          <p:spTgt spid="9216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62" grpId="0"/>
      <p:bldP spid="9216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vert="horz" lIns="91440" tIns="45720" rIns="91440" bIns="45720" rtlCol="0" anchor="ctr">
            <a:normAutofit/>
          </a:bodyPr>
          <a:lstStyle/>
          <a:p>
            <a:r>
              <a:rPr lang="ru-RU" altLang="ru-RU" b="1">
                <a:solidFill>
                  <a:schemeClr val="tx1"/>
                </a:solidFill>
              </a:rPr>
              <a:t>Финансирование охраны труда</a:t>
            </a:r>
          </a:p>
        </p:txBody>
      </p:sp>
      <p:sp>
        <p:nvSpPr>
          <p:cNvPr id="22531" name="Rectangle 3"/>
          <p:cNvSpPr>
            <a:spLocks noGrp="1" noChangeArrowheads="1"/>
          </p:cNvSpPr>
          <p:nvPr>
            <p:ph idx="1"/>
          </p:nvPr>
        </p:nvSpPr>
        <p:spPr>
          <a:xfrm>
            <a:off x="857250" y="1772816"/>
            <a:ext cx="7404653" cy="4038600"/>
          </a:xfrm>
        </p:spPr>
        <p:txBody>
          <a:bodyPr>
            <a:noAutofit/>
          </a:bodyPr>
          <a:lstStyle/>
          <a:p>
            <a:r>
              <a:rPr lang="ru-RU" altLang="ru-RU" dirty="0" smtClean="0">
                <a:solidFill>
                  <a:schemeClr val="tx1"/>
                </a:solidFill>
                <a:latin typeface="CentSchbkCyrill BT" panose="02040603050705020303" pitchFamily="18" charset="-52"/>
              </a:rPr>
              <a:t>Статья 226 ТК РФ – за счёт средств бюджета и внебюджетных источников.</a:t>
            </a:r>
          </a:p>
          <a:p>
            <a:r>
              <a:rPr lang="ru-RU" altLang="ru-RU" dirty="0" smtClean="0">
                <a:solidFill>
                  <a:schemeClr val="tx1"/>
                </a:solidFill>
                <a:latin typeface="CentSchbkCyrill BT" panose="02040603050705020303" pitchFamily="18" charset="-52"/>
              </a:rPr>
              <a:t>Объём – п. 7.1.5 Соглашение между Министерством образования Саратовской области и Саратовской областной организацией Профессионального союза работников народного образования и науки Российской Федерации на 2015- 2017 годы: «… не менее 0,3 процента суммы затрат на оказание образовательных услуг на финансирование мероприятий по обеспечению безопасности труда и обучения в образовательных организациях»</a:t>
            </a:r>
          </a:p>
          <a:p>
            <a:r>
              <a:rPr lang="ru-RU" altLang="ru-RU" dirty="0">
                <a:solidFill>
                  <a:schemeClr val="tx1"/>
                </a:solidFill>
                <a:latin typeface="CentSchbkCyrill BT" panose="02040603050705020303" pitchFamily="18" charset="-52"/>
              </a:rPr>
              <a:t>Н</a:t>
            </a:r>
            <a:r>
              <a:rPr lang="ru-RU" altLang="ru-RU" dirty="0" smtClean="0">
                <a:solidFill>
                  <a:schemeClr val="tx1"/>
                </a:solidFill>
                <a:latin typeface="CentSchbkCyrill BT" panose="02040603050705020303" pitchFamily="18" charset="-52"/>
              </a:rPr>
              <a:t>о не менее необходимого для выполнения обязательств по соглашению (ежегодному плану мероприятий) по охране труда,- там есть и сумма.</a:t>
            </a:r>
          </a:p>
          <a:p>
            <a:r>
              <a:rPr lang="ru-RU" altLang="ru-RU" dirty="0" smtClean="0">
                <a:solidFill>
                  <a:schemeClr val="tx1"/>
                </a:solidFill>
                <a:latin typeface="CentSchbkCyrill BT" panose="02040603050705020303" pitchFamily="18" charset="-52"/>
              </a:rPr>
              <a:t>Работник не несёт расходов…..</a:t>
            </a:r>
          </a:p>
        </p:txBody>
      </p:sp>
      <p:sp>
        <p:nvSpPr>
          <p:cNvPr id="4" name="Номер слайда 3"/>
          <p:cNvSpPr>
            <a:spLocks noGrp="1"/>
          </p:cNvSpPr>
          <p:nvPr>
            <p:ph type="sldNum" sz="quarter" idx="12"/>
          </p:nvPr>
        </p:nvSpPr>
        <p:spPr/>
        <p:txBody>
          <a:bodyPr/>
          <a:lstStyle/>
          <a:p>
            <a:fld id="{D71020C7-895A-4AAB-B1FC-FB4EA347BF36}" type="slidenum">
              <a:rPr lang="ru-RU" altLang="ru-RU" smtClean="0"/>
              <a:pPr/>
              <a:t>30</a:t>
            </a:fld>
            <a:endParaRPr lang="ru-RU" altLang="ru-RU"/>
          </a:p>
        </p:txBody>
      </p:sp>
      <p:pic>
        <p:nvPicPr>
          <p:cNvPr id="8" name="Рисунок 7"/>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285749" y="186528"/>
            <a:ext cx="436671" cy="578647"/>
          </a:xfrm>
          <a:prstGeom prst="rect">
            <a:avLst/>
          </a:prstGeom>
        </p:spPr>
      </p:pic>
    </p:spTree>
    <p:extLst>
      <p:ext uri="{BB962C8B-B14F-4D97-AF65-F5344CB8AC3E}">
        <p14:creationId xmlns:p14="http://schemas.microsoft.com/office/powerpoint/2010/main" val="112726760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rmAutofit/>
          </a:bodyPr>
          <a:lstStyle/>
          <a:p>
            <a:pPr marL="0" indent="0" algn="ctr">
              <a:buNone/>
            </a:pPr>
            <a:r>
              <a:rPr lang="ru-RU" sz="4800" b="1" i="1" dirty="0" smtClean="0">
                <a:solidFill>
                  <a:schemeClr val="tx1"/>
                </a:solidFill>
                <a:effectLst>
                  <a:outerShdw blurRad="38100" dist="38100" dir="2700000" algn="tl">
                    <a:srgbClr val="000000">
                      <a:alpha val="43137"/>
                    </a:srgbClr>
                  </a:outerShdw>
                </a:effectLst>
              </a:rPr>
              <a:t>Спасибо за внимание!</a:t>
            </a:r>
            <a:endParaRPr lang="ru-RU" sz="4800" b="1" i="1" dirty="0">
              <a:solidFill>
                <a:schemeClr val="tx1"/>
              </a:solidFill>
              <a:effectLst>
                <a:outerShdw blurRad="38100" dist="38100" dir="2700000" algn="tl">
                  <a:srgbClr val="000000">
                    <a:alpha val="43137"/>
                  </a:srgbClr>
                </a:outerShdw>
              </a:effectLst>
            </a:endParaRPr>
          </a:p>
        </p:txBody>
      </p:sp>
      <p:pic>
        <p:nvPicPr>
          <p:cNvPr id="5" name="Рисунок 4"/>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3227367" y="3122725"/>
            <a:ext cx="2689266" cy="3563633"/>
          </a:xfrm>
          <a:prstGeom prst="rect">
            <a:avLst/>
          </a:prstGeom>
        </p:spPr>
      </p:pic>
      <p:sp>
        <p:nvSpPr>
          <p:cNvPr id="2" name="Номер слайда 1"/>
          <p:cNvSpPr>
            <a:spLocks noGrp="1"/>
          </p:cNvSpPr>
          <p:nvPr>
            <p:ph type="sldNum" sz="quarter" idx="12"/>
          </p:nvPr>
        </p:nvSpPr>
        <p:spPr/>
        <p:txBody>
          <a:bodyPr/>
          <a:lstStyle/>
          <a:p>
            <a:fld id="{19A2392C-D4E1-47C8-BFB7-50631105CAA2}" type="slidenum">
              <a:rPr lang="ru-RU" smtClean="0"/>
              <a:t>31</a:t>
            </a:fld>
            <a:endParaRPr lang="ru-RU"/>
          </a:p>
        </p:txBody>
      </p:sp>
    </p:spTree>
    <p:extLst>
      <p:ext uri="{BB962C8B-B14F-4D97-AF65-F5344CB8AC3E}">
        <p14:creationId xmlns:p14="http://schemas.microsoft.com/office/powerpoint/2010/main" val="217099781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2"/>
          <p:cNvSpPr>
            <a:spLocks noGrp="1" noChangeArrowheads="1"/>
          </p:cNvSpPr>
          <p:nvPr>
            <p:ph type="title"/>
          </p:nvPr>
        </p:nvSpPr>
        <p:spPr/>
        <p:txBody>
          <a:bodyPr vert="horz" lIns="91440" tIns="45720" rIns="91440" bIns="45720" rtlCol="0" anchor="ctr">
            <a:normAutofit fontScale="97500"/>
          </a:bodyPr>
          <a:lstStyle/>
          <a:p>
            <a:r>
              <a:rPr lang="ru-RU" altLang="ru-RU" b="1" dirty="0">
                <a:solidFill>
                  <a:schemeClr val="tx1"/>
                </a:solidFill>
              </a:rPr>
              <a:t>Работа профкома</a:t>
            </a:r>
          </a:p>
        </p:txBody>
      </p:sp>
      <p:sp>
        <p:nvSpPr>
          <p:cNvPr id="30723" name="Rectangle 3"/>
          <p:cNvSpPr>
            <a:spLocks noGrp="1" noChangeArrowheads="1"/>
          </p:cNvSpPr>
          <p:nvPr>
            <p:ph idx="1"/>
          </p:nvPr>
        </p:nvSpPr>
        <p:spPr/>
        <p:txBody>
          <a:bodyPr>
            <a:normAutofit/>
          </a:bodyPr>
          <a:lstStyle/>
          <a:p>
            <a:pPr marL="0" indent="0">
              <a:buNone/>
            </a:pPr>
            <a:r>
              <a:rPr lang="ru-RU" altLang="ru-RU" sz="2400" dirty="0" smtClean="0">
                <a:solidFill>
                  <a:schemeClr val="tx1"/>
                </a:solidFill>
                <a:latin typeface="CentSchbkCyrill BT" panose="02040603050705020303" pitchFamily="18" charset="-52"/>
              </a:rPr>
              <a:t>Организация работы:</a:t>
            </a:r>
          </a:p>
          <a:p>
            <a:r>
              <a:rPr lang="ru-RU" altLang="ru-RU" sz="2400" dirty="0" smtClean="0">
                <a:solidFill>
                  <a:schemeClr val="tx1"/>
                </a:solidFill>
                <a:latin typeface="CentSchbkCyrill BT" panose="02040603050705020303" pitchFamily="18" charset="-52"/>
              </a:rPr>
              <a:t>По разделу «охрана труда»  - общее руководство, согласующие подписи,- конечно председатель, а более конкретно – поручить одному из замов или членов профкома.</a:t>
            </a:r>
          </a:p>
          <a:p>
            <a:r>
              <a:rPr lang="ru-RU" altLang="ru-RU" sz="2400" dirty="0" smtClean="0">
                <a:solidFill>
                  <a:schemeClr val="tx1"/>
                </a:solidFill>
                <a:latin typeface="CentSchbkCyrill BT" panose="02040603050705020303" pitchFamily="18" charset="-52"/>
              </a:rPr>
              <a:t>Кроме этого должен быть в </a:t>
            </a:r>
            <a:r>
              <a:rPr lang="ru-RU" altLang="ru-RU" sz="2400" dirty="0">
                <a:solidFill>
                  <a:schemeClr val="tx1"/>
                </a:solidFill>
                <a:latin typeface="CentSchbkCyrill BT" panose="02040603050705020303" pitchFamily="18" charset="-52"/>
              </a:rPr>
              <a:t>профкоме </a:t>
            </a:r>
            <a:endParaRPr lang="ru-RU" altLang="ru-RU" sz="2400" dirty="0" smtClean="0">
              <a:solidFill>
                <a:schemeClr val="tx1"/>
              </a:solidFill>
              <a:latin typeface="CentSchbkCyrill BT" panose="02040603050705020303" pitchFamily="18" charset="-52"/>
            </a:endParaRPr>
          </a:p>
          <a:p>
            <a:pPr marL="34290" indent="0" algn="ctr">
              <a:buNone/>
            </a:pPr>
            <a:r>
              <a:rPr lang="ru-RU" altLang="ru-RU" sz="2400" dirty="0" smtClean="0">
                <a:solidFill>
                  <a:schemeClr val="tx1"/>
                </a:solidFill>
                <a:latin typeface="CentSchbkCyrill BT" panose="02040603050705020303" pitchFamily="18" charset="-52"/>
              </a:rPr>
              <a:t>УПОЛНОМОЧЕННЫЙ </a:t>
            </a:r>
            <a:r>
              <a:rPr lang="ru-RU" altLang="ru-RU" sz="2400" dirty="0">
                <a:solidFill>
                  <a:schemeClr val="tx1"/>
                </a:solidFill>
                <a:latin typeface="CentSchbkCyrill BT" panose="02040603050705020303" pitchFamily="18" charset="-52"/>
              </a:rPr>
              <a:t>ПО ОХРАНЕ ТРУДА</a:t>
            </a:r>
            <a:endParaRPr lang="ru-RU" altLang="ru-RU" sz="2400" dirty="0" smtClean="0">
              <a:solidFill>
                <a:schemeClr val="tx1"/>
              </a:solidFill>
              <a:latin typeface="CentSchbkCyrill BT" panose="02040603050705020303" pitchFamily="18" charset="-52"/>
            </a:endParaRPr>
          </a:p>
        </p:txBody>
      </p:sp>
      <p:pic>
        <p:nvPicPr>
          <p:cNvPr id="8" name="Рисунок 7"/>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348784" y="272670"/>
            <a:ext cx="508466" cy="673860"/>
          </a:xfrm>
          <a:prstGeom prst="rect">
            <a:avLst/>
          </a:prstGeom>
        </p:spPr>
      </p:pic>
      <p:sp>
        <p:nvSpPr>
          <p:cNvPr id="5" name="Номер слайда 4"/>
          <p:cNvSpPr>
            <a:spLocks noGrp="1"/>
          </p:cNvSpPr>
          <p:nvPr>
            <p:ph type="sldNum" sz="quarter" idx="12"/>
          </p:nvPr>
        </p:nvSpPr>
        <p:spPr/>
        <p:txBody>
          <a:bodyPr/>
          <a:lstStyle/>
          <a:p>
            <a:fld id="{D71020C7-895A-4AAB-B1FC-FB4EA347BF36}" type="slidenum">
              <a:rPr lang="ru-RU" altLang="ru-RU" smtClean="0"/>
              <a:pPr/>
              <a:t>4</a:t>
            </a:fld>
            <a:endParaRPr lang="ru-RU" altLang="ru-RU"/>
          </a:p>
        </p:txBody>
      </p:sp>
    </p:spTree>
    <p:extLst>
      <p:ext uri="{BB962C8B-B14F-4D97-AF65-F5344CB8AC3E}">
        <p14:creationId xmlns:p14="http://schemas.microsoft.com/office/powerpoint/2010/main" val="23104758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mph" presetSubtype="3" grpId="0" nodeType="clickEffect">
                                  <p:stCondLst>
                                    <p:cond delay="0"/>
                                  </p:stCondLst>
                                  <p:childTnLst>
                                    <p:set>
                                      <p:cBhvr override="childStyle">
                                        <p:cTn id="6" dur="indefinite"/>
                                        <p:tgtEl>
                                          <p:spTgt spid="7"/>
                                        </p:tgtEl>
                                        <p:attrNameLst>
                                          <p:attrName>style.fontStyle</p:attrName>
                                        </p:attrNameLst>
                                      </p:cBhvr>
                                      <p:to>
                                        <p:strVal val="italic"/>
                                      </p:to>
                                    </p:set>
                                    <p:set>
                                      <p:cBhvr override="childStyle">
                                        <p:cTn id="7" dur="indefinite"/>
                                        <p:tgtEl>
                                          <p:spTgt spid="7"/>
                                        </p:tgtEl>
                                        <p:attrNameLst>
                                          <p:attrName>style.fontWeight</p:attrName>
                                        </p:attrNameLst>
                                      </p:cBhvr>
                                      <p:to>
                                        <p:strVal val="bold"/>
                                      </p:to>
                                    </p:set>
                                    <p:set>
                                      <p:cBhvr override="childStyle">
                                        <p:cTn id="8" dur="indefinite"/>
                                        <p:tgtEl>
                                          <p:spTgt spid="7"/>
                                        </p:tgtEl>
                                        <p:attrNameLst>
                                          <p:attrName>style.textDecorationUnderline</p:attrName>
                                        </p:attrNameLst>
                                      </p:cBhvr>
                                      <p:to>
                                        <p:strVal val="false"/>
                                      </p:to>
                                    </p:set>
                                  </p:childTnLst>
                                </p:cTn>
                              </p:par>
                            </p:childTnLst>
                          </p:cTn>
                        </p:par>
                      </p:childTnLst>
                    </p:cTn>
                  </p:par>
                  <p:par>
                    <p:cTn id="9" fill="hold">
                      <p:stCondLst>
                        <p:cond delay="indefinite"/>
                      </p:stCondLst>
                      <p:childTnLst>
                        <p:par>
                          <p:cTn id="10" fill="hold">
                            <p:stCondLst>
                              <p:cond delay="0"/>
                            </p:stCondLst>
                            <p:childTnLst>
                              <p:par>
                                <p:cTn id="11" presetID="6" presetClass="emph" presetSubtype="0" fill="hold" grpId="1" nodeType="clickEffect">
                                  <p:stCondLst>
                                    <p:cond delay="0"/>
                                  </p:stCondLst>
                                  <p:childTnLst>
                                    <p:animScale>
                                      <p:cBhvr>
                                        <p:cTn id="12" dur="2000" fill="hold"/>
                                        <p:tgtEl>
                                          <p:spTgt spid="7"/>
                                        </p:tgtEl>
                                      </p:cBhvr>
                                      <p:by x="50000" y="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7" grpId="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57251" y="2057400"/>
            <a:ext cx="7404653" cy="4539952"/>
          </a:xfrm>
        </p:spPr>
        <p:txBody>
          <a:bodyPr>
            <a:normAutofit fontScale="92500" lnSpcReduction="10000"/>
          </a:bodyPr>
          <a:lstStyle/>
          <a:p>
            <a:pPr marL="34290" indent="0">
              <a:buNone/>
            </a:pPr>
            <a:r>
              <a:rPr lang="ru-RU" b="1" dirty="0">
                <a:solidFill>
                  <a:schemeClr val="tx1"/>
                </a:solidFill>
                <a:latin typeface="CentSchbkCyrill BT" panose="02040603050705020303" pitchFamily="18" charset="-52"/>
              </a:rPr>
              <a:t>Из Положения об уполномоченном (доверенном) лице по охране труда профсоюзного комитета образовательной организации утв. постановлением Исполкома Профсоюза от 26 марта 2013 г. № </a:t>
            </a:r>
            <a:r>
              <a:rPr lang="ru-RU" b="1" dirty="0" smtClean="0">
                <a:solidFill>
                  <a:schemeClr val="tx1"/>
                </a:solidFill>
                <a:latin typeface="CentSchbkCyrill BT" panose="02040603050705020303" pitchFamily="18" charset="-52"/>
              </a:rPr>
              <a:t>13-12:</a:t>
            </a:r>
            <a:endParaRPr lang="ru-RU" b="1" dirty="0">
              <a:solidFill>
                <a:schemeClr val="tx1"/>
              </a:solidFill>
              <a:latin typeface="CentSchbkCyrill BT" panose="02040603050705020303" pitchFamily="18" charset="-52"/>
            </a:endParaRPr>
          </a:p>
          <a:p>
            <a:r>
              <a:rPr lang="ru-RU" dirty="0" smtClean="0">
                <a:solidFill>
                  <a:schemeClr val="tx1"/>
                </a:solidFill>
                <a:latin typeface="CentSchbkCyrill BT" panose="02040603050705020303" pitchFamily="18" charset="-52"/>
              </a:rPr>
              <a:t>1.3</a:t>
            </a:r>
            <a:r>
              <a:rPr lang="ru-RU" dirty="0">
                <a:solidFill>
                  <a:schemeClr val="tx1"/>
                </a:solidFill>
                <a:latin typeface="CentSchbkCyrill BT" panose="02040603050705020303" pitchFamily="18" charset="-52"/>
              </a:rPr>
              <a:t>. Уполномоченный является членом Профсоюза и не занимает должность, в соответствии с которой несет ответственность за состояние условий и охраны труда в образовательной организации.</a:t>
            </a:r>
          </a:p>
          <a:p>
            <a:r>
              <a:rPr lang="ru-RU" dirty="0">
                <a:solidFill>
                  <a:schemeClr val="tx1"/>
                </a:solidFill>
                <a:latin typeface="CentSchbkCyrill BT" panose="02040603050705020303" pitchFamily="18" charset="-52"/>
              </a:rPr>
              <a:t>1.4. Уполномоченный является представителем профсоюзного комитета образовательной организации. </a:t>
            </a:r>
          </a:p>
          <a:p>
            <a:r>
              <a:rPr lang="ru-RU" dirty="0">
                <a:solidFill>
                  <a:schemeClr val="tx1"/>
                </a:solidFill>
                <a:latin typeface="CentSchbkCyrill BT" panose="02040603050705020303" pitchFamily="18" charset="-52"/>
              </a:rPr>
              <a:t>1.5. Уполномоченный избирается открытым голосованием на общем профсоюзном собрании работников образовательной организации или ее структурного подразделения на срок полномочий выборного профсоюзного органа.</a:t>
            </a:r>
          </a:p>
          <a:p>
            <a:r>
              <a:rPr lang="ru-RU" dirty="0">
                <a:solidFill>
                  <a:schemeClr val="tx1"/>
                </a:solidFill>
                <a:latin typeface="CentSchbkCyrill BT" panose="02040603050705020303" pitchFamily="18" charset="-52"/>
              </a:rPr>
              <a:t>1.6. Избрание уполномоченного подтверждается протоколом профсоюзного собрания. </a:t>
            </a:r>
          </a:p>
          <a:p>
            <a:endParaRPr lang="ru-RU" dirty="0">
              <a:solidFill>
                <a:schemeClr val="tx1"/>
              </a:solidFill>
              <a:latin typeface="CentSchbkCyrill BT" panose="02040603050705020303" pitchFamily="18" charset="-52"/>
            </a:endParaRPr>
          </a:p>
        </p:txBody>
      </p:sp>
      <p:sp>
        <p:nvSpPr>
          <p:cNvPr id="4" name="Rectangle 2"/>
          <p:cNvSpPr>
            <a:spLocks noGrp="1" noChangeArrowheads="1"/>
          </p:cNvSpPr>
          <p:nvPr>
            <p:ph type="title"/>
          </p:nvPr>
        </p:nvSpPr>
        <p:spPr>
          <a:xfrm>
            <a:off x="857250" y="609600"/>
            <a:ext cx="7406640" cy="1356360"/>
          </a:xfrm>
        </p:spPr>
        <p:txBody>
          <a:bodyPr vert="horz" lIns="91440" tIns="45720" rIns="91440" bIns="45720" rtlCol="0" anchor="ctr">
            <a:normAutofit fontScale="97500"/>
          </a:bodyPr>
          <a:lstStyle/>
          <a:p>
            <a:r>
              <a:rPr lang="ru-RU" altLang="ru-RU" b="1" dirty="0">
                <a:solidFill>
                  <a:schemeClr val="tx1"/>
                </a:solidFill>
              </a:rPr>
              <a:t>Работа профкома</a:t>
            </a:r>
          </a:p>
        </p:txBody>
      </p:sp>
      <p:pic>
        <p:nvPicPr>
          <p:cNvPr id="5" name="Рисунок 4"/>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348784" y="272670"/>
            <a:ext cx="508466" cy="673860"/>
          </a:xfrm>
          <a:prstGeom prst="rect">
            <a:avLst/>
          </a:prstGeom>
        </p:spPr>
      </p:pic>
      <p:sp>
        <p:nvSpPr>
          <p:cNvPr id="6" name="Номер слайда 5"/>
          <p:cNvSpPr>
            <a:spLocks noGrp="1"/>
          </p:cNvSpPr>
          <p:nvPr>
            <p:ph type="sldNum" sz="quarter" idx="12"/>
          </p:nvPr>
        </p:nvSpPr>
        <p:spPr/>
        <p:txBody>
          <a:bodyPr/>
          <a:lstStyle/>
          <a:p>
            <a:fld id="{D71020C7-895A-4AAB-B1FC-FB4EA347BF36}" type="slidenum">
              <a:rPr lang="ru-RU" altLang="ru-RU" smtClean="0"/>
              <a:pPr/>
              <a:t>5</a:t>
            </a:fld>
            <a:endParaRPr lang="ru-RU" altLang="ru-RU"/>
          </a:p>
        </p:txBody>
      </p:sp>
    </p:spTree>
    <p:extLst>
      <p:ext uri="{BB962C8B-B14F-4D97-AF65-F5344CB8AC3E}">
        <p14:creationId xmlns:p14="http://schemas.microsoft.com/office/powerpoint/2010/main" val="32191438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mph" presetSubtype="3" grpId="0" nodeType="clickEffect">
                                  <p:stCondLst>
                                    <p:cond delay="0"/>
                                  </p:stCondLst>
                                  <p:childTnLst>
                                    <p:set>
                                      <p:cBhvr override="childStyle">
                                        <p:cTn id="6" dur="indefinite"/>
                                        <p:tgtEl>
                                          <p:spTgt spid="4"/>
                                        </p:tgtEl>
                                        <p:attrNameLst>
                                          <p:attrName>style.fontStyle</p:attrName>
                                        </p:attrNameLst>
                                      </p:cBhvr>
                                      <p:to>
                                        <p:strVal val="italic"/>
                                      </p:to>
                                    </p:set>
                                    <p:set>
                                      <p:cBhvr override="childStyle">
                                        <p:cTn id="7" dur="indefinite"/>
                                        <p:tgtEl>
                                          <p:spTgt spid="4"/>
                                        </p:tgtEl>
                                        <p:attrNameLst>
                                          <p:attrName>style.fontWeight</p:attrName>
                                        </p:attrNameLst>
                                      </p:cBhvr>
                                      <p:to>
                                        <p:strVal val="bold"/>
                                      </p:to>
                                    </p:set>
                                    <p:set>
                                      <p:cBhvr override="childStyle">
                                        <p:cTn id="8" dur="indefinite"/>
                                        <p:tgtEl>
                                          <p:spTgt spid="4"/>
                                        </p:tgtEl>
                                        <p:attrNameLst>
                                          <p:attrName>style.textDecorationUnderline</p:attrName>
                                        </p:attrNameLst>
                                      </p:cBhvr>
                                      <p:to>
                                        <p:strVal val="false"/>
                                      </p:to>
                                    </p:set>
                                  </p:childTnLst>
                                </p:cTn>
                              </p:par>
                            </p:childTnLst>
                          </p:cTn>
                        </p:par>
                      </p:childTnLst>
                    </p:cTn>
                  </p:par>
                  <p:par>
                    <p:cTn id="9" fill="hold">
                      <p:stCondLst>
                        <p:cond delay="indefinite"/>
                      </p:stCondLst>
                      <p:childTnLst>
                        <p:par>
                          <p:cTn id="10" fill="hold">
                            <p:stCondLst>
                              <p:cond delay="0"/>
                            </p:stCondLst>
                            <p:childTnLst>
                              <p:par>
                                <p:cTn id="11" presetID="6" presetClass="emph" presetSubtype="0" fill="hold" grpId="1" nodeType="clickEffect">
                                  <p:stCondLst>
                                    <p:cond delay="0"/>
                                  </p:stCondLst>
                                  <p:childTnLst>
                                    <p:animScale>
                                      <p:cBhvr>
                                        <p:cTn id="12" dur="2000" fill="hold"/>
                                        <p:tgtEl>
                                          <p:spTgt spid="4"/>
                                        </p:tgtEl>
                                      </p:cBhvr>
                                      <p:by x="50000" y="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57250" y="1965960"/>
            <a:ext cx="7404653" cy="5486400"/>
          </a:xfrm>
        </p:spPr>
        <p:txBody>
          <a:bodyPr vert="horz" lIns="91440" tIns="45720" rIns="91440" bIns="45720" rtlCol="0">
            <a:normAutofit/>
          </a:bodyPr>
          <a:lstStyle/>
          <a:p>
            <a:pPr marL="34290" indent="0">
              <a:buNone/>
            </a:pPr>
            <a:r>
              <a:rPr lang="ru-RU" sz="1900" b="1" dirty="0">
                <a:solidFill>
                  <a:schemeClr val="tx1"/>
                </a:solidFill>
                <a:latin typeface="CentSchbkCyrill BT" panose="02040603050705020303" pitchFamily="18" charset="-52"/>
              </a:rPr>
              <a:t>Из Положения об уполномоченном (доверенном) лице по охране труда профсоюзного комитета образовательной организации утв. постановлением Исполкома Профсоюза от 26 марта 2013 г. № 13-12:</a:t>
            </a:r>
          </a:p>
          <a:p>
            <a:pPr marL="34290" indent="0">
              <a:buNone/>
            </a:pPr>
            <a:r>
              <a:rPr lang="ru-RU" sz="1900" dirty="0" smtClean="0">
                <a:solidFill>
                  <a:schemeClr val="tx1"/>
                </a:solidFill>
                <a:latin typeface="CentSchbkCyrill BT" panose="02040603050705020303" pitchFamily="18" charset="-52"/>
              </a:rPr>
              <a:t>1.10. Уполномоченный </a:t>
            </a:r>
            <a:r>
              <a:rPr lang="ru-RU" sz="1900" dirty="0">
                <a:solidFill>
                  <a:schemeClr val="tx1"/>
                </a:solidFill>
                <a:latin typeface="CentSchbkCyrill BT" panose="02040603050705020303" pitchFamily="18" charset="-52"/>
              </a:rPr>
              <a:t>представляет профсоюзную сторону в комитете (комиссии) по охране труда, создаваемом в образовательной организации в соответствии ст. 218 ТК РФ. </a:t>
            </a:r>
            <a:endParaRPr lang="ru-RU" sz="1900" dirty="0" smtClean="0">
              <a:solidFill>
                <a:schemeClr val="tx1"/>
              </a:solidFill>
              <a:latin typeface="CentSchbkCyrill BT" panose="02040603050705020303" pitchFamily="18" charset="-52"/>
            </a:endParaRPr>
          </a:p>
          <a:p>
            <a:pPr marL="34290" indent="0">
              <a:buNone/>
            </a:pPr>
            <a:r>
              <a:rPr lang="ru-RU" sz="1900" dirty="0" smtClean="0">
                <a:solidFill>
                  <a:schemeClr val="tx1"/>
                </a:solidFill>
                <a:latin typeface="CentSchbkCyrill BT" panose="02040603050705020303" pitchFamily="18" charset="-52"/>
              </a:rPr>
              <a:t>…</a:t>
            </a:r>
            <a:endParaRPr lang="ru-RU" sz="1900" dirty="0">
              <a:solidFill>
                <a:schemeClr val="tx1"/>
              </a:solidFill>
              <a:latin typeface="CentSchbkCyrill BT" panose="02040603050705020303" pitchFamily="18" charset="-52"/>
            </a:endParaRPr>
          </a:p>
          <a:p>
            <a:pPr marL="34290" indent="0">
              <a:buNone/>
            </a:pPr>
            <a:r>
              <a:rPr lang="ru-RU" sz="1900" dirty="0" smtClean="0">
                <a:solidFill>
                  <a:schemeClr val="tx1"/>
                </a:solidFill>
                <a:latin typeface="CentSchbkCyrill BT" panose="02040603050705020303" pitchFamily="18" charset="-52"/>
              </a:rPr>
              <a:t>1.12</a:t>
            </a:r>
            <a:r>
              <a:rPr lang="ru-RU" sz="1900" dirty="0">
                <a:solidFill>
                  <a:schemeClr val="tx1"/>
                </a:solidFill>
                <a:latin typeface="CentSchbkCyrill BT" panose="02040603050705020303" pitchFamily="18" charset="-52"/>
              </a:rPr>
              <a:t>. </a:t>
            </a:r>
            <a:r>
              <a:rPr lang="ru-RU" sz="1900" dirty="0">
                <a:solidFill>
                  <a:schemeClr val="tx1"/>
                </a:solidFill>
                <a:latin typeface="CentSchbkCyrill BT" panose="02040603050705020303" pitchFamily="18" charset="-52"/>
              </a:rPr>
              <a:t>Уполномоченный отчитывается о своей работе перед профсоюзной организацией не реже одного раза в год.</a:t>
            </a:r>
          </a:p>
          <a:p>
            <a:pPr marL="34290" indent="0">
              <a:buNone/>
            </a:pPr>
            <a:r>
              <a:rPr lang="ru-RU" sz="1900" dirty="0">
                <a:solidFill>
                  <a:schemeClr val="tx1"/>
                </a:solidFill>
                <a:latin typeface="CentSchbkCyrill BT" panose="02040603050705020303" pitchFamily="18" charset="-52"/>
              </a:rPr>
              <a:t>1.13. Профсоюзная организация вправе отозвать уполномоченного до истечения срока действия его полномочий в случае невыполнения им возложенных на него обязанностей, отсутствия необходимой требовательности с его стороны по защите прав работников на охрану труда.</a:t>
            </a:r>
          </a:p>
        </p:txBody>
      </p:sp>
      <p:sp>
        <p:nvSpPr>
          <p:cNvPr id="4" name="Номер слайда 3"/>
          <p:cNvSpPr>
            <a:spLocks noGrp="1"/>
          </p:cNvSpPr>
          <p:nvPr>
            <p:ph type="sldNum" sz="quarter" idx="12"/>
          </p:nvPr>
        </p:nvSpPr>
        <p:spPr/>
        <p:txBody>
          <a:bodyPr/>
          <a:lstStyle/>
          <a:p>
            <a:fld id="{19A2392C-D4E1-47C8-BFB7-50631105CAA2}" type="slidenum">
              <a:rPr lang="ru-RU" smtClean="0"/>
              <a:t>6</a:t>
            </a:fld>
            <a:endParaRPr lang="ru-RU"/>
          </a:p>
        </p:txBody>
      </p:sp>
      <p:sp>
        <p:nvSpPr>
          <p:cNvPr id="6" name="Rectangle 2"/>
          <p:cNvSpPr>
            <a:spLocks noGrp="1" noChangeArrowheads="1"/>
          </p:cNvSpPr>
          <p:nvPr>
            <p:ph type="title"/>
          </p:nvPr>
        </p:nvSpPr>
        <p:spPr>
          <a:xfrm>
            <a:off x="857250" y="609600"/>
            <a:ext cx="7406640" cy="1356360"/>
          </a:xfrm>
        </p:spPr>
        <p:txBody>
          <a:bodyPr vert="horz" lIns="91440" tIns="45720" rIns="91440" bIns="45720" rtlCol="0" anchor="ctr">
            <a:normAutofit fontScale="97500"/>
          </a:bodyPr>
          <a:lstStyle/>
          <a:p>
            <a:r>
              <a:rPr lang="ru-RU" altLang="ru-RU" b="1" dirty="0">
                <a:solidFill>
                  <a:schemeClr val="tx1"/>
                </a:solidFill>
              </a:rPr>
              <a:t>Работа профкома</a:t>
            </a:r>
          </a:p>
        </p:txBody>
      </p:sp>
      <p:pic>
        <p:nvPicPr>
          <p:cNvPr id="7" name="Рисунок 6"/>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348784" y="272670"/>
            <a:ext cx="508466" cy="673860"/>
          </a:xfrm>
          <a:prstGeom prst="rect">
            <a:avLst/>
          </a:prstGeom>
        </p:spPr>
      </p:pic>
    </p:spTree>
    <p:extLst>
      <p:ext uri="{BB962C8B-B14F-4D97-AF65-F5344CB8AC3E}">
        <p14:creationId xmlns:p14="http://schemas.microsoft.com/office/powerpoint/2010/main" val="16967512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mph" presetSubtype="3" grpId="0" nodeType="clickEffect">
                                  <p:stCondLst>
                                    <p:cond delay="0"/>
                                  </p:stCondLst>
                                  <p:childTnLst>
                                    <p:set>
                                      <p:cBhvr override="childStyle">
                                        <p:cTn id="6" dur="indefinite"/>
                                        <p:tgtEl>
                                          <p:spTgt spid="6"/>
                                        </p:tgtEl>
                                        <p:attrNameLst>
                                          <p:attrName>style.fontStyle</p:attrName>
                                        </p:attrNameLst>
                                      </p:cBhvr>
                                      <p:to>
                                        <p:strVal val="italic"/>
                                      </p:to>
                                    </p:set>
                                    <p:set>
                                      <p:cBhvr override="childStyle">
                                        <p:cTn id="7" dur="indefinite"/>
                                        <p:tgtEl>
                                          <p:spTgt spid="6"/>
                                        </p:tgtEl>
                                        <p:attrNameLst>
                                          <p:attrName>style.fontWeight</p:attrName>
                                        </p:attrNameLst>
                                      </p:cBhvr>
                                      <p:to>
                                        <p:strVal val="bold"/>
                                      </p:to>
                                    </p:set>
                                    <p:set>
                                      <p:cBhvr override="childStyle">
                                        <p:cTn id="8" dur="indefinite"/>
                                        <p:tgtEl>
                                          <p:spTgt spid="6"/>
                                        </p:tgtEl>
                                        <p:attrNameLst>
                                          <p:attrName>style.textDecorationUnderline</p:attrName>
                                        </p:attrNameLst>
                                      </p:cBhvr>
                                      <p:to>
                                        <p:strVal val="false"/>
                                      </p:to>
                                    </p:set>
                                  </p:childTnLst>
                                </p:cTn>
                              </p:par>
                            </p:childTnLst>
                          </p:cTn>
                        </p:par>
                      </p:childTnLst>
                    </p:cTn>
                  </p:par>
                  <p:par>
                    <p:cTn id="9" fill="hold">
                      <p:stCondLst>
                        <p:cond delay="indefinite"/>
                      </p:stCondLst>
                      <p:childTnLst>
                        <p:par>
                          <p:cTn id="10" fill="hold">
                            <p:stCondLst>
                              <p:cond delay="0"/>
                            </p:stCondLst>
                            <p:childTnLst>
                              <p:par>
                                <p:cTn id="11" presetID="6" presetClass="emph" presetSubtype="0" fill="hold" grpId="1" nodeType="clickEffect">
                                  <p:stCondLst>
                                    <p:cond delay="0"/>
                                  </p:stCondLst>
                                  <p:childTnLst>
                                    <p:animScale>
                                      <p:cBhvr>
                                        <p:cTn id="12" dur="2000" fill="hold"/>
                                        <p:tgtEl>
                                          <p:spTgt spid="6"/>
                                        </p:tgtEl>
                                      </p:cBhvr>
                                      <p:by x="50000" y="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6" grpId="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ext Box 19"/>
          <p:cNvSpPr txBox="1">
            <a:spLocks noChangeArrowheads="1"/>
          </p:cNvSpPr>
          <p:nvPr/>
        </p:nvSpPr>
        <p:spPr bwMode="auto">
          <a:xfrm>
            <a:off x="323850" y="5300663"/>
            <a:ext cx="7993063" cy="129698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CCFF66"/>
                </a:solidFill>
              </a14:hiddenFill>
            </a:ext>
          </a:extLst>
        </p:spPr>
        <p:txBody>
          <a:bodyPr/>
          <a:lstStyle>
            <a:lvl1pPr>
              <a:spcBef>
                <a:spcPct val="20000"/>
              </a:spcBef>
              <a:buClr>
                <a:schemeClr val="accent1"/>
              </a:buClr>
              <a:buSzPct val="85000"/>
              <a:buFont typeface="Wingdings 2" panose="05020102010507070707" pitchFamily="18" charset="2"/>
              <a:buChar char=""/>
              <a:defRPr sz="2700">
                <a:solidFill>
                  <a:schemeClr val="tx1"/>
                </a:solidFill>
                <a:latin typeface="Georgia" panose="02040502050405020303" pitchFamily="18" charset="0"/>
              </a:defRPr>
            </a:lvl1pPr>
            <a:lvl2pPr marL="742950" indent="-285750">
              <a:spcBef>
                <a:spcPct val="20000"/>
              </a:spcBef>
              <a:buClr>
                <a:schemeClr val="accent2"/>
              </a:buClr>
              <a:buSzPct val="70000"/>
              <a:buFont typeface="Wingdings" panose="05000000000000000000" pitchFamily="2" charset="2"/>
              <a:buChar char=""/>
              <a:defRPr sz="2200">
                <a:solidFill>
                  <a:schemeClr val="tx2"/>
                </a:solidFill>
                <a:latin typeface="Georgia" panose="02040502050405020303" pitchFamily="18" charset="0"/>
              </a:defRPr>
            </a:lvl2pPr>
            <a:lvl3pPr marL="1143000" indent="-228600">
              <a:spcBef>
                <a:spcPct val="20000"/>
              </a:spcBef>
              <a:buClr>
                <a:srgbClr val="8CADAE"/>
              </a:buClr>
              <a:buSzPct val="75000"/>
              <a:buFont typeface="Wingdings 2" panose="05020102010507070707" pitchFamily="18" charset="2"/>
              <a:buChar char=""/>
              <a:defRPr sz="2000">
                <a:solidFill>
                  <a:schemeClr val="tx1"/>
                </a:solidFill>
                <a:latin typeface="Georgia" panose="02040502050405020303" pitchFamily="18" charset="0"/>
              </a:defRPr>
            </a:lvl3pPr>
            <a:lvl4pPr marL="1600200" indent="-228600">
              <a:spcBef>
                <a:spcPct val="20000"/>
              </a:spcBef>
              <a:buClr>
                <a:srgbClr val="8C7B70"/>
              </a:buClr>
              <a:buSzPct val="70000"/>
              <a:buFont typeface="Wingdings" panose="05000000000000000000" pitchFamily="2" charset="2"/>
              <a:buChar char=""/>
              <a:defRPr sz="2000">
                <a:solidFill>
                  <a:schemeClr val="tx2"/>
                </a:solidFill>
                <a:latin typeface="Georgia" panose="02040502050405020303" pitchFamily="18" charset="0"/>
              </a:defRPr>
            </a:lvl4pPr>
            <a:lvl5pPr marL="2057400" indent="-228600">
              <a:spcBef>
                <a:spcPct val="20000"/>
              </a:spcBef>
              <a:buClr>
                <a:srgbClr val="8FB08C"/>
              </a:buClr>
              <a:buChar char="•"/>
              <a:defRPr sz="2000">
                <a:solidFill>
                  <a:schemeClr val="tx1"/>
                </a:solidFill>
                <a:latin typeface="Georgia" panose="02040502050405020303" pitchFamily="18" charset="0"/>
              </a:defRPr>
            </a:lvl5pPr>
            <a:lvl6pPr marL="25146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6pPr>
            <a:lvl7pPr marL="29718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7pPr>
            <a:lvl8pPr marL="34290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8pPr>
            <a:lvl9pPr marL="38862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9pPr>
          </a:lstStyle>
          <a:p>
            <a:pPr eaLnBrk="1" hangingPunct="1">
              <a:spcBef>
                <a:spcPct val="50000"/>
              </a:spcBef>
              <a:buClrTx/>
              <a:buSzPct val="120000"/>
              <a:buFont typeface="Wingdings" panose="05000000000000000000" pitchFamily="2" charset="2"/>
              <a:buNone/>
            </a:pPr>
            <a:endParaRPr lang="ru-RU" altLang="ru-RU" sz="1400">
              <a:latin typeface="Arial" panose="020B0604020202020204" pitchFamily="34" charset="0"/>
            </a:endParaRPr>
          </a:p>
          <a:p>
            <a:pPr eaLnBrk="1" hangingPunct="1">
              <a:spcBef>
                <a:spcPct val="50000"/>
              </a:spcBef>
              <a:buClrTx/>
              <a:buSzPct val="120000"/>
              <a:buFont typeface="Wingdings" panose="05000000000000000000" pitchFamily="2" charset="2"/>
              <a:buChar char="ü"/>
            </a:pPr>
            <a:r>
              <a:rPr lang="ru-RU" altLang="ru-RU" sz="1400">
                <a:latin typeface="Arial" panose="020B0604020202020204" pitchFamily="34" charset="0"/>
              </a:rPr>
              <a:t>Единство управления</a:t>
            </a:r>
          </a:p>
          <a:p>
            <a:pPr eaLnBrk="1" hangingPunct="1">
              <a:spcBef>
                <a:spcPct val="50000"/>
              </a:spcBef>
              <a:buClrTx/>
              <a:buSzPct val="120000"/>
              <a:buFont typeface="Wingdings" panose="05000000000000000000" pitchFamily="2" charset="2"/>
              <a:buChar char="ü"/>
            </a:pPr>
            <a:r>
              <a:rPr lang="ru-RU" altLang="ru-RU" sz="1400" b="1">
                <a:solidFill>
                  <a:srgbClr val="FF0000"/>
                </a:solidFill>
                <a:latin typeface="Arial" panose="020B0604020202020204" pitchFamily="34" charset="0"/>
              </a:rPr>
              <a:t>Разделение ответственности</a:t>
            </a:r>
          </a:p>
        </p:txBody>
      </p:sp>
      <p:sp>
        <p:nvSpPr>
          <p:cNvPr id="24579" name="Text Box 2"/>
          <p:cNvSpPr txBox="1">
            <a:spLocks noChangeArrowheads="1"/>
          </p:cNvSpPr>
          <p:nvPr/>
        </p:nvSpPr>
        <p:spPr bwMode="auto">
          <a:xfrm>
            <a:off x="612808" y="180757"/>
            <a:ext cx="8820150" cy="646331"/>
          </a:xfrm>
          <a:prstGeom prst="rect">
            <a:avLst/>
          </a:prstGeom>
          <a:extLst/>
        </p:spPr>
        <p:txBody>
          <a:bodyPr vert="horz" lIns="91440" tIns="45720" rIns="91440" bIns="45720" rtlCol="0" anchor="ctr">
            <a:normAutofit fontScale="97500"/>
          </a:bodyPr>
          <a:lstStyle>
            <a:lvl1pPr defTabSz="685800">
              <a:lnSpc>
                <a:spcPct val="90000"/>
              </a:lnSpc>
              <a:spcBef>
                <a:spcPct val="0"/>
              </a:spcBef>
              <a:buNone/>
              <a:defRPr sz="4000" b="1">
                <a:latin typeface="+mj-lt"/>
                <a:ea typeface="+mj-ea"/>
                <a:cs typeface="+mj-cs"/>
              </a:defRPr>
            </a:lvl1pPr>
          </a:lstStyle>
          <a:p>
            <a:r>
              <a:rPr lang="ru-RU" altLang="ru-RU" dirty="0"/>
              <a:t>Управление охраной труда </a:t>
            </a:r>
          </a:p>
        </p:txBody>
      </p:sp>
      <p:sp>
        <p:nvSpPr>
          <p:cNvPr id="24580" name="Text Box 3"/>
          <p:cNvSpPr txBox="1">
            <a:spLocks noChangeArrowheads="1"/>
          </p:cNvSpPr>
          <p:nvPr/>
        </p:nvSpPr>
        <p:spPr bwMode="auto">
          <a:xfrm>
            <a:off x="2268538" y="1046163"/>
            <a:ext cx="2303462" cy="647700"/>
          </a:xfrm>
          <a:prstGeom prst="rect">
            <a:avLst/>
          </a:prstGeom>
          <a:solidFill>
            <a:schemeClr val="bg2"/>
          </a:solidFill>
          <a:ln w="9525">
            <a:solidFill>
              <a:schemeClr val="tx1"/>
            </a:solidFill>
            <a:miter lim="800000"/>
            <a:headEnd/>
            <a:tailEnd/>
          </a:ln>
        </p:spPr>
        <p:txBody>
          <a:bodyPr anchor="ctr" anchorCtr="1"/>
          <a:lstStyle>
            <a:lvl1pPr>
              <a:spcBef>
                <a:spcPct val="20000"/>
              </a:spcBef>
              <a:buClr>
                <a:schemeClr val="accent1"/>
              </a:buClr>
              <a:buSzPct val="85000"/>
              <a:buFont typeface="Wingdings 2" panose="05020102010507070707" pitchFamily="18" charset="2"/>
              <a:buChar char=""/>
              <a:defRPr sz="2700">
                <a:solidFill>
                  <a:schemeClr val="tx1"/>
                </a:solidFill>
                <a:latin typeface="Georgia" panose="02040502050405020303" pitchFamily="18" charset="0"/>
              </a:defRPr>
            </a:lvl1pPr>
            <a:lvl2pPr marL="742950" indent="-285750">
              <a:spcBef>
                <a:spcPct val="20000"/>
              </a:spcBef>
              <a:buClr>
                <a:schemeClr val="accent2"/>
              </a:buClr>
              <a:buSzPct val="70000"/>
              <a:buFont typeface="Wingdings" panose="05000000000000000000" pitchFamily="2" charset="2"/>
              <a:buChar char=""/>
              <a:defRPr sz="2200">
                <a:solidFill>
                  <a:schemeClr val="tx2"/>
                </a:solidFill>
                <a:latin typeface="Georgia" panose="02040502050405020303" pitchFamily="18" charset="0"/>
              </a:defRPr>
            </a:lvl2pPr>
            <a:lvl3pPr marL="1143000" indent="-228600">
              <a:spcBef>
                <a:spcPct val="20000"/>
              </a:spcBef>
              <a:buClr>
                <a:srgbClr val="8CADAE"/>
              </a:buClr>
              <a:buSzPct val="75000"/>
              <a:buFont typeface="Wingdings 2" panose="05020102010507070707" pitchFamily="18" charset="2"/>
              <a:buChar char=""/>
              <a:defRPr sz="2000">
                <a:solidFill>
                  <a:schemeClr val="tx1"/>
                </a:solidFill>
                <a:latin typeface="Georgia" panose="02040502050405020303" pitchFamily="18" charset="0"/>
              </a:defRPr>
            </a:lvl3pPr>
            <a:lvl4pPr marL="1600200" indent="-228600">
              <a:spcBef>
                <a:spcPct val="20000"/>
              </a:spcBef>
              <a:buClr>
                <a:srgbClr val="8C7B70"/>
              </a:buClr>
              <a:buSzPct val="70000"/>
              <a:buFont typeface="Wingdings" panose="05000000000000000000" pitchFamily="2" charset="2"/>
              <a:buChar char=""/>
              <a:defRPr sz="2000">
                <a:solidFill>
                  <a:schemeClr val="tx2"/>
                </a:solidFill>
                <a:latin typeface="Georgia" panose="02040502050405020303" pitchFamily="18" charset="0"/>
              </a:defRPr>
            </a:lvl4pPr>
            <a:lvl5pPr marL="2057400" indent="-228600">
              <a:spcBef>
                <a:spcPct val="20000"/>
              </a:spcBef>
              <a:buClr>
                <a:srgbClr val="8FB08C"/>
              </a:buClr>
              <a:buChar char="•"/>
              <a:defRPr sz="2000">
                <a:solidFill>
                  <a:schemeClr val="tx1"/>
                </a:solidFill>
                <a:latin typeface="Georgia" panose="02040502050405020303" pitchFamily="18" charset="0"/>
              </a:defRPr>
            </a:lvl5pPr>
            <a:lvl6pPr marL="25146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6pPr>
            <a:lvl7pPr marL="29718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7pPr>
            <a:lvl8pPr marL="34290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8pPr>
            <a:lvl9pPr marL="38862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9pPr>
          </a:lstStyle>
          <a:p>
            <a:pPr algn="ctr" eaLnBrk="1" hangingPunct="1">
              <a:spcBef>
                <a:spcPct val="50000"/>
              </a:spcBef>
              <a:buClrTx/>
              <a:buSzTx/>
              <a:buFontTx/>
              <a:buNone/>
            </a:pPr>
            <a:r>
              <a:rPr lang="ru-RU" altLang="ru-RU" sz="2000" b="1">
                <a:latin typeface="Arial" panose="020B0604020202020204" pitchFamily="34" charset="0"/>
              </a:rPr>
              <a:t>Директор</a:t>
            </a:r>
          </a:p>
        </p:txBody>
      </p:sp>
      <p:sp>
        <p:nvSpPr>
          <p:cNvPr id="24581" name="Text Box 4"/>
          <p:cNvSpPr txBox="1">
            <a:spLocks noChangeArrowheads="1"/>
          </p:cNvSpPr>
          <p:nvPr/>
        </p:nvSpPr>
        <p:spPr bwMode="auto">
          <a:xfrm>
            <a:off x="1187450" y="2557463"/>
            <a:ext cx="1368425" cy="936625"/>
          </a:xfrm>
          <a:prstGeom prst="rect">
            <a:avLst/>
          </a:prstGeom>
          <a:solidFill>
            <a:schemeClr val="bg2"/>
          </a:solidFill>
          <a:ln w="9525">
            <a:solidFill>
              <a:schemeClr val="tx1"/>
            </a:solidFill>
            <a:miter lim="800000"/>
            <a:headEnd/>
            <a:tailEnd/>
          </a:ln>
        </p:spPr>
        <p:txBody>
          <a:bodyPr anchor="ctr" anchorCtr="1"/>
          <a:lstStyle>
            <a:lvl1pPr>
              <a:spcBef>
                <a:spcPct val="20000"/>
              </a:spcBef>
              <a:buClr>
                <a:schemeClr val="accent1"/>
              </a:buClr>
              <a:buSzPct val="85000"/>
              <a:buFont typeface="Wingdings 2" panose="05020102010507070707" pitchFamily="18" charset="2"/>
              <a:buChar char=""/>
              <a:defRPr sz="2700">
                <a:solidFill>
                  <a:schemeClr val="tx1"/>
                </a:solidFill>
                <a:latin typeface="Georgia" panose="02040502050405020303" pitchFamily="18" charset="0"/>
              </a:defRPr>
            </a:lvl1pPr>
            <a:lvl2pPr marL="742950" indent="-285750">
              <a:spcBef>
                <a:spcPct val="20000"/>
              </a:spcBef>
              <a:buClr>
                <a:schemeClr val="accent2"/>
              </a:buClr>
              <a:buSzPct val="70000"/>
              <a:buFont typeface="Wingdings" panose="05000000000000000000" pitchFamily="2" charset="2"/>
              <a:buChar char=""/>
              <a:defRPr sz="2200">
                <a:solidFill>
                  <a:schemeClr val="tx2"/>
                </a:solidFill>
                <a:latin typeface="Georgia" panose="02040502050405020303" pitchFamily="18" charset="0"/>
              </a:defRPr>
            </a:lvl2pPr>
            <a:lvl3pPr marL="1143000" indent="-228600">
              <a:spcBef>
                <a:spcPct val="20000"/>
              </a:spcBef>
              <a:buClr>
                <a:srgbClr val="8CADAE"/>
              </a:buClr>
              <a:buSzPct val="75000"/>
              <a:buFont typeface="Wingdings 2" panose="05020102010507070707" pitchFamily="18" charset="2"/>
              <a:buChar char=""/>
              <a:defRPr sz="2000">
                <a:solidFill>
                  <a:schemeClr val="tx1"/>
                </a:solidFill>
                <a:latin typeface="Georgia" panose="02040502050405020303" pitchFamily="18" charset="0"/>
              </a:defRPr>
            </a:lvl3pPr>
            <a:lvl4pPr marL="1600200" indent="-228600">
              <a:spcBef>
                <a:spcPct val="20000"/>
              </a:spcBef>
              <a:buClr>
                <a:srgbClr val="8C7B70"/>
              </a:buClr>
              <a:buSzPct val="70000"/>
              <a:buFont typeface="Wingdings" panose="05000000000000000000" pitchFamily="2" charset="2"/>
              <a:buChar char=""/>
              <a:defRPr sz="2000">
                <a:solidFill>
                  <a:schemeClr val="tx2"/>
                </a:solidFill>
                <a:latin typeface="Georgia" panose="02040502050405020303" pitchFamily="18" charset="0"/>
              </a:defRPr>
            </a:lvl4pPr>
            <a:lvl5pPr marL="2057400" indent="-228600">
              <a:spcBef>
                <a:spcPct val="20000"/>
              </a:spcBef>
              <a:buClr>
                <a:srgbClr val="8FB08C"/>
              </a:buClr>
              <a:buChar char="•"/>
              <a:defRPr sz="2000">
                <a:solidFill>
                  <a:schemeClr val="tx1"/>
                </a:solidFill>
                <a:latin typeface="Georgia" panose="02040502050405020303" pitchFamily="18" charset="0"/>
              </a:defRPr>
            </a:lvl5pPr>
            <a:lvl6pPr marL="25146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6pPr>
            <a:lvl7pPr marL="29718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7pPr>
            <a:lvl8pPr marL="34290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8pPr>
            <a:lvl9pPr marL="38862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9pPr>
          </a:lstStyle>
          <a:p>
            <a:pPr algn="ctr" eaLnBrk="1" hangingPunct="1">
              <a:spcBef>
                <a:spcPct val="50000"/>
              </a:spcBef>
              <a:buClrTx/>
              <a:buSzTx/>
              <a:buFontTx/>
              <a:buNone/>
            </a:pPr>
            <a:r>
              <a:rPr lang="ru-RU" altLang="ru-RU" sz="2000">
                <a:latin typeface="Arial" panose="020B0604020202020204" pitchFamily="34" charset="0"/>
              </a:rPr>
              <a:t>завуч</a:t>
            </a:r>
          </a:p>
        </p:txBody>
      </p:sp>
      <p:sp>
        <p:nvSpPr>
          <p:cNvPr id="24582" name="Text Box 5"/>
          <p:cNvSpPr txBox="1">
            <a:spLocks noChangeArrowheads="1"/>
          </p:cNvSpPr>
          <p:nvPr/>
        </p:nvSpPr>
        <p:spPr bwMode="auto">
          <a:xfrm>
            <a:off x="2627313" y="2557463"/>
            <a:ext cx="1439862" cy="936625"/>
          </a:xfrm>
          <a:prstGeom prst="rect">
            <a:avLst/>
          </a:prstGeom>
          <a:solidFill>
            <a:schemeClr val="bg2"/>
          </a:solidFill>
          <a:ln w="9525">
            <a:solidFill>
              <a:schemeClr val="tx1"/>
            </a:solidFill>
            <a:miter lim="800000"/>
            <a:headEnd/>
            <a:tailEnd/>
          </a:ln>
        </p:spPr>
        <p:txBody>
          <a:bodyPr anchor="ctr" anchorCtr="1"/>
          <a:lstStyle>
            <a:lvl1pPr>
              <a:spcBef>
                <a:spcPct val="20000"/>
              </a:spcBef>
              <a:buClr>
                <a:schemeClr val="accent1"/>
              </a:buClr>
              <a:buSzPct val="85000"/>
              <a:buFont typeface="Wingdings 2" panose="05020102010507070707" pitchFamily="18" charset="2"/>
              <a:buChar char=""/>
              <a:defRPr sz="2700">
                <a:solidFill>
                  <a:schemeClr val="tx1"/>
                </a:solidFill>
                <a:latin typeface="Georgia" panose="02040502050405020303" pitchFamily="18" charset="0"/>
              </a:defRPr>
            </a:lvl1pPr>
            <a:lvl2pPr marL="742950" indent="-285750">
              <a:spcBef>
                <a:spcPct val="20000"/>
              </a:spcBef>
              <a:buClr>
                <a:schemeClr val="accent2"/>
              </a:buClr>
              <a:buSzPct val="70000"/>
              <a:buFont typeface="Wingdings" panose="05000000000000000000" pitchFamily="2" charset="2"/>
              <a:buChar char=""/>
              <a:defRPr sz="2200">
                <a:solidFill>
                  <a:schemeClr val="tx2"/>
                </a:solidFill>
                <a:latin typeface="Georgia" panose="02040502050405020303" pitchFamily="18" charset="0"/>
              </a:defRPr>
            </a:lvl2pPr>
            <a:lvl3pPr marL="1143000" indent="-228600">
              <a:spcBef>
                <a:spcPct val="20000"/>
              </a:spcBef>
              <a:buClr>
                <a:srgbClr val="8CADAE"/>
              </a:buClr>
              <a:buSzPct val="75000"/>
              <a:buFont typeface="Wingdings 2" panose="05020102010507070707" pitchFamily="18" charset="2"/>
              <a:buChar char=""/>
              <a:defRPr sz="2000">
                <a:solidFill>
                  <a:schemeClr val="tx1"/>
                </a:solidFill>
                <a:latin typeface="Georgia" panose="02040502050405020303" pitchFamily="18" charset="0"/>
              </a:defRPr>
            </a:lvl3pPr>
            <a:lvl4pPr marL="1600200" indent="-228600">
              <a:spcBef>
                <a:spcPct val="20000"/>
              </a:spcBef>
              <a:buClr>
                <a:srgbClr val="8C7B70"/>
              </a:buClr>
              <a:buSzPct val="70000"/>
              <a:buFont typeface="Wingdings" panose="05000000000000000000" pitchFamily="2" charset="2"/>
              <a:buChar char=""/>
              <a:defRPr sz="2000">
                <a:solidFill>
                  <a:schemeClr val="tx2"/>
                </a:solidFill>
                <a:latin typeface="Georgia" panose="02040502050405020303" pitchFamily="18" charset="0"/>
              </a:defRPr>
            </a:lvl4pPr>
            <a:lvl5pPr marL="2057400" indent="-228600">
              <a:spcBef>
                <a:spcPct val="20000"/>
              </a:spcBef>
              <a:buClr>
                <a:srgbClr val="8FB08C"/>
              </a:buClr>
              <a:buChar char="•"/>
              <a:defRPr sz="2000">
                <a:solidFill>
                  <a:schemeClr val="tx1"/>
                </a:solidFill>
                <a:latin typeface="Georgia" panose="02040502050405020303" pitchFamily="18" charset="0"/>
              </a:defRPr>
            </a:lvl5pPr>
            <a:lvl6pPr marL="25146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6pPr>
            <a:lvl7pPr marL="29718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7pPr>
            <a:lvl8pPr marL="34290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8pPr>
            <a:lvl9pPr marL="38862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9pPr>
          </a:lstStyle>
          <a:p>
            <a:pPr algn="ctr" eaLnBrk="1" hangingPunct="1">
              <a:spcBef>
                <a:spcPct val="50000"/>
              </a:spcBef>
              <a:buClrTx/>
              <a:buSzTx/>
              <a:buFontTx/>
              <a:buNone/>
            </a:pPr>
            <a:r>
              <a:rPr lang="ru-RU" altLang="ru-RU" sz="2000">
                <a:latin typeface="Arial" panose="020B0604020202020204" pitchFamily="34" charset="0"/>
              </a:rPr>
              <a:t>зам. УВР</a:t>
            </a:r>
          </a:p>
        </p:txBody>
      </p:sp>
      <p:sp>
        <p:nvSpPr>
          <p:cNvPr id="24583" name="Text Box 6"/>
          <p:cNvSpPr txBox="1">
            <a:spLocks noChangeArrowheads="1"/>
          </p:cNvSpPr>
          <p:nvPr/>
        </p:nvSpPr>
        <p:spPr bwMode="auto">
          <a:xfrm>
            <a:off x="4140200" y="2557463"/>
            <a:ext cx="1584325" cy="936625"/>
          </a:xfrm>
          <a:prstGeom prst="rect">
            <a:avLst/>
          </a:prstGeom>
          <a:solidFill>
            <a:schemeClr val="bg2"/>
          </a:solidFill>
          <a:ln w="9525">
            <a:solidFill>
              <a:schemeClr val="tx1"/>
            </a:solidFill>
            <a:miter lim="800000"/>
            <a:headEnd/>
            <a:tailEnd/>
          </a:ln>
        </p:spPr>
        <p:txBody>
          <a:bodyPr anchor="ctr" anchorCtr="1"/>
          <a:lstStyle>
            <a:lvl1pPr>
              <a:spcBef>
                <a:spcPct val="20000"/>
              </a:spcBef>
              <a:buClr>
                <a:schemeClr val="accent1"/>
              </a:buClr>
              <a:buSzPct val="85000"/>
              <a:buFont typeface="Wingdings 2" panose="05020102010507070707" pitchFamily="18" charset="2"/>
              <a:buChar char=""/>
              <a:defRPr sz="2700">
                <a:solidFill>
                  <a:schemeClr val="tx1"/>
                </a:solidFill>
                <a:latin typeface="Georgia" panose="02040502050405020303" pitchFamily="18" charset="0"/>
              </a:defRPr>
            </a:lvl1pPr>
            <a:lvl2pPr marL="742950" indent="-285750">
              <a:spcBef>
                <a:spcPct val="20000"/>
              </a:spcBef>
              <a:buClr>
                <a:schemeClr val="accent2"/>
              </a:buClr>
              <a:buSzPct val="70000"/>
              <a:buFont typeface="Wingdings" panose="05000000000000000000" pitchFamily="2" charset="2"/>
              <a:buChar char=""/>
              <a:defRPr sz="2200">
                <a:solidFill>
                  <a:schemeClr val="tx2"/>
                </a:solidFill>
                <a:latin typeface="Georgia" panose="02040502050405020303" pitchFamily="18" charset="0"/>
              </a:defRPr>
            </a:lvl2pPr>
            <a:lvl3pPr marL="1143000" indent="-228600">
              <a:spcBef>
                <a:spcPct val="20000"/>
              </a:spcBef>
              <a:buClr>
                <a:srgbClr val="8CADAE"/>
              </a:buClr>
              <a:buSzPct val="75000"/>
              <a:buFont typeface="Wingdings 2" panose="05020102010507070707" pitchFamily="18" charset="2"/>
              <a:buChar char=""/>
              <a:defRPr sz="2000">
                <a:solidFill>
                  <a:schemeClr val="tx1"/>
                </a:solidFill>
                <a:latin typeface="Georgia" panose="02040502050405020303" pitchFamily="18" charset="0"/>
              </a:defRPr>
            </a:lvl3pPr>
            <a:lvl4pPr marL="1600200" indent="-228600">
              <a:spcBef>
                <a:spcPct val="20000"/>
              </a:spcBef>
              <a:buClr>
                <a:srgbClr val="8C7B70"/>
              </a:buClr>
              <a:buSzPct val="70000"/>
              <a:buFont typeface="Wingdings" panose="05000000000000000000" pitchFamily="2" charset="2"/>
              <a:buChar char=""/>
              <a:defRPr sz="2000">
                <a:solidFill>
                  <a:schemeClr val="tx2"/>
                </a:solidFill>
                <a:latin typeface="Georgia" panose="02040502050405020303" pitchFamily="18" charset="0"/>
              </a:defRPr>
            </a:lvl4pPr>
            <a:lvl5pPr marL="2057400" indent="-228600">
              <a:spcBef>
                <a:spcPct val="20000"/>
              </a:spcBef>
              <a:buClr>
                <a:srgbClr val="8FB08C"/>
              </a:buClr>
              <a:buChar char="•"/>
              <a:defRPr sz="2000">
                <a:solidFill>
                  <a:schemeClr val="tx1"/>
                </a:solidFill>
                <a:latin typeface="Georgia" panose="02040502050405020303" pitchFamily="18" charset="0"/>
              </a:defRPr>
            </a:lvl5pPr>
            <a:lvl6pPr marL="25146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6pPr>
            <a:lvl7pPr marL="29718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7pPr>
            <a:lvl8pPr marL="34290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8pPr>
            <a:lvl9pPr marL="38862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9pPr>
          </a:lstStyle>
          <a:p>
            <a:pPr algn="ctr" eaLnBrk="1" hangingPunct="1">
              <a:spcBef>
                <a:spcPct val="50000"/>
              </a:spcBef>
              <a:buClrTx/>
              <a:buSzTx/>
              <a:buFontTx/>
              <a:buNone/>
            </a:pPr>
            <a:r>
              <a:rPr lang="ru-RU" altLang="ru-RU" sz="2000">
                <a:latin typeface="Arial" panose="020B0604020202020204" pitchFamily="34" charset="0"/>
              </a:rPr>
              <a:t>зам. АХЧ</a:t>
            </a:r>
          </a:p>
        </p:txBody>
      </p:sp>
      <p:sp>
        <p:nvSpPr>
          <p:cNvPr id="24584" name="Text Box 7"/>
          <p:cNvSpPr txBox="1">
            <a:spLocks noChangeArrowheads="1"/>
          </p:cNvSpPr>
          <p:nvPr/>
        </p:nvSpPr>
        <p:spPr bwMode="auto">
          <a:xfrm>
            <a:off x="1187450" y="2197100"/>
            <a:ext cx="4537075" cy="360363"/>
          </a:xfrm>
          <a:prstGeom prst="rect">
            <a:avLst/>
          </a:prstGeom>
          <a:solidFill>
            <a:schemeClr val="bg2"/>
          </a:solidFill>
          <a:ln w="9525">
            <a:solidFill>
              <a:schemeClr val="tx1"/>
            </a:solidFill>
            <a:miter lim="800000"/>
            <a:headEnd/>
            <a:tailEnd/>
          </a:ln>
        </p:spPr>
        <p:txBody>
          <a:bodyPr/>
          <a:lstStyle>
            <a:lvl1pPr>
              <a:spcBef>
                <a:spcPct val="20000"/>
              </a:spcBef>
              <a:buClr>
                <a:schemeClr val="accent1"/>
              </a:buClr>
              <a:buSzPct val="85000"/>
              <a:buFont typeface="Wingdings 2" panose="05020102010507070707" pitchFamily="18" charset="2"/>
              <a:buChar char=""/>
              <a:defRPr sz="2700">
                <a:solidFill>
                  <a:schemeClr val="tx1"/>
                </a:solidFill>
                <a:latin typeface="Georgia" panose="02040502050405020303" pitchFamily="18" charset="0"/>
              </a:defRPr>
            </a:lvl1pPr>
            <a:lvl2pPr marL="742950" indent="-285750">
              <a:spcBef>
                <a:spcPct val="20000"/>
              </a:spcBef>
              <a:buClr>
                <a:schemeClr val="accent2"/>
              </a:buClr>
              <a:buSzPct val="70000"/>
              <a:buFont typeface="Wingdings" panose="05000000000000000000" pitchFamily="2" charset="2"/>
              <a:buChar char=""/>
              <a:defRPr sz="2200">
                <a:solidFill>
                  <a:schemeClr val="tx2"/>
                </a:solidFill>
                <a:latin typeface="Georgia" panose="02040502050405020303" pitchFamily="18" charset="0"/>
              </a:defRPr>
            </a:lvl2pPr>
            <a:lvl3pPr marL="1143000" indent="-228600">
              <a:spcBef>
                <a:spcPct val="20000"/>
              </a:spcBef>
              <a:buClr>
                <a:srgbClr val="8CADAE"/>
              </a:buClr>
              <a:buSzPct val="75000"/>
              <a:buFont typeface="Wingdings 2" panose="05020102010507070707" pitchFamily="18" charset="2"/>
              <a:buChar char=""/>
              <a:defRPr sz="2000">
                <a:solidFill>
                  <a:schemeClr val="tx1"/>
                </a:solidFill>
                <a:latin typeface="Georgia" panose="02040502050405020303" pitchFamily="18" charset="0"/>
              </a:defRPr>
            </a:lvl3pPr>
            <a:lvl4pPr marL="1600200" indent="-228600">
              <a:spcBef>
                <a:spcPct val="20000"/>
              </a:spcBef>
              <a:buClr>
                <a:srgbClr val="8C7B70"/>
              </a:buClr>
              <a:buSzPct val="70000"/>
              <a:buFont typeface="Wingdings" panose="05000000000000000000" pitchFamily="2" charset="2"/>
              <a:buChar char=""/>
              <a:defRPr sz="2000">
                <a:solidFill>
                  <a:schemeClr val="tx2"/>
                </a:solidFill>
                <a:latin typeface="Georgia" panose="02040502050405020303" pitchFamily="18" charset="0"/>
              </a:defRPr>
            </a:lvl4pPr>
            <a:lvl5pPr marL="2057400" indent="-228600">
              <a:spcBef>
                <a:spcPct val="20000"/>
              </a:spcBef>
              <a:buClr>
                <a:srgbClr val="8FB08C"/>
              </a:buClr>
              <a:buChar char="•"/>
              <a:defRPr sz="2000">
                <a:solidFill>
                  <a:schemeClr val="tx1"/>
                </a:solidFill>
                <a:latin typeface="Georgia" panose="02040502050405020303" pitchFamily="18" charset="0"/>
              </a:defRPr>
            </a:lvl5pPr>
            <a:lvl6pPr marL="25146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6pPr>
            <a:lvl7pPr marL="29718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7pPr>
            <a:lvl8pPr marL="34290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8pPr>
            <a:lvl9pPr marL="38862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9pPr>
          </a:lstStyle>
          <a:p>
            <a:pPr algn="ctr" eaLnBrk="1" hangingPunct="1">
              <a:spcBef>
                <a:spcPct val="50000"/>
              </a:spcBef>
              <a:buClrTx/>
              <a:buSzTx/>
              <a:buFontTx/>
              <a:buNone/>
            </a:pPr>
            <a:r>
              <a:rPr lang="ru-RU" altLang="ru-RU" sz="1800" b="1">
                <a:latin typeface="Arial" panose="020B0604020202020204" pitchFamily="34" charset="0"/>
              </a:rPr>
              <a:t>Должностные лица</a:t>
            </a:r>
          </a:p>
        </p:txBody>
      </p:sp>
      <p:sp>
        <p:nvSpPr>
          <p:cNvPr id="24585" name="Line 11"/>
          <p:cNvSpPr>
            <a:spLocks noChangeShapeType="1"/>
          </p:cNvSpPr>
          <p:nvPr/>
        </p:nvSpPr>
        <p:spPr bwMode="auto">
          <a:xfrm flipH="1">
            <a:off x="2286000" y="1693863"/>
            <a:ext cx="1062038" cy="512762"/>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ru-RU"/>
          </a:p>
        </p:txBody>
      </p:sp>
      <p:sp>
        <p:nvSpPr>
          <p:cNvPr id="24586" name="Text Box 12"/>
          <p:cNvSpPr txBox="1">
            <a:spLocks noChangeArrowheads="1"/>
          </p:cNvSpPr>
          <p:nvPr/>
        </p:nvSpPr>
        <p:spPr bwMode="auto">
          <a:xfrm>
            <a:off x="1116013" y="4286250"/>
            <a:ext cx="1800225" cy="936625"/>
          </a:xfrm>
          <a:prstGeom prst="rect">
            <a:avLst/>
          </a:prstGeom>
          <a:solidFill>
            <a:srgbClr val="CCFFFF"/>
          </a:solidFill>
          <a:ln w="9525">
            <a:solidFill>
              <a:schemeClr val="tx1"/>
            </a:solidFill>
            <a:miter lim="800000"/>
            <a:headEnd/>
            <a:tailEnd/>
          </a:ln>
        </p:spPr>
        <p:txBody>
          <a:bodyPr anchor="ctr" anchorCtr="1"/>
          <a:lstStyle>
            <a:lvl1pPr>
              <a:spcBef>
                <a:spcPct val="20000"/>
              </a:spcBef>
              <a:buClr>
                <a:schemeClr val="accent1"/>
              </a:buClr>
              <a:buSzPct val="85000"/>
              <a:buFont typeface="Wingdings 2" panose="05020102010507070707" pitchFamily="18" charset="2"/>
              <a:buChar char=""/>
              <a:defRPr sz="2700">
                <a:solidFill>
                  <a:schemeClr val="tx1"/>
                </a:solidFill>
                <a:latin typeface="Georgia" panose="02040502050405020303" pitchFamily="18" charset="0"/>
              </a:defRPr>
            </a:lvl1pPr>
            <a:lvl2pPr marL="742950" indent="-285750">
              <a:spcBef>
                <a:spcPct val="20000"/>
              </a:spcBef>
              <a:buClr>
                <a:schemeClr val="accent2"/>
              </a:buClr>
              <a:buSzPct val="70000"/>
              <a:buFont typeface="Wingdings" panose="05000000000000000000" pitchFamily="2" charset="2"/>
              <a:buChar char=""/>
              <a:defRPr sz="2200">
                <a:solidFill>
                  <a:schemeClr val="tx2"/>
                </a:solidFill>
                <a:latin typeface="Georgia" panose="02040502050405020303" pitchFamily="18" charset="0"/>
              </a:defRPr>
            </a:lvl2pPr>
            <a:lvl3pPr marL="1143000" indent="-228600">
              <a:spcBef>
                <a:spcPct val="20000"/>
              </a:spcBef>
              <a:buClr>
                <a:srgbClr val="8CADAE"/>
              </a:buClr>
              <a:buSzPct val="75000"/>
              <a:buFont typeface="Wingdings 2" panose="05020102010507070707" pitchFamily="18" charset="2"/>
              <a:buChar char=""/>
              <a:defRPr sz="2000">
                <a:solidFill>
                  <a:schemeClr val="tx1"/>
                </a:solidFill>
                <a:latin typeface="Georgia" panose="02040502050405020303" pitchFamily="18" charset="0"/>
              </a:defRPr>
            </a:lvl3pPr>
            <a:lvl4pPr marL="1600200" indent="-228600">
              <a:spcBef>
                <a:spcPct val="20000"/>
              </a:spcBef>
              <a:buClr>
                <a:srgbClr val="8C7B70"/>
              </a:buClr>
              <a:buSzPct val="70000"/>
              <a:buFont typeface="Wingdings" panose="05000000000000000000" pitchFamily="2" charset="2"/>
              <a:buChar char=""/>
              <a:defRPr sz="2000">
                <a:solidFill>
                  <a:schemeClr val="tx2"/>
                </a:solidFill>
                <a:latin typeface="Georgia" panose="02040502050405020303" pitchFamily="18" charset="0"/>
              </a:defRPr>
            </a:lvl4pPr>
            <a:lvl5pPr marL="2057400" indent="-228600">
              <a:spcBef>
                <a:spcPct val="20000"/>
              </a:spcBef>
              <a:buClr>
                <a:srgbClr val="8FB08C"/>
              </a:buClr>
              <a:buChar char="•"/>
              <a:defRPr sz="2000">
                <a:solidFill>
                  <a:schemeClr val="tx1"/>
                </a:solidFill>
                <a:latin typeface="Georgia" panose="02040502050405020303" pitchFamily="18" charset="0"/>
              </a:defRPr>
            </a:lvl5pPr>
            <a:lvl6pPr marL="25146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6pPr>
            <a:lvl7pPr marL="29718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7pPr>
            <a:lvl8pPr marL="34290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8pPr>
            <a:lvl9pPr marL="38862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9pPr>
          </a:lstStyle>
          <a:p>
            <a:pPr algn="ctr" eaLnBrk="1" hangingPunct="1">
              <a:spcBef>
                <a:spcPct val="50000"/>
              </a:spcBef>
              <a:buClrTx/>
              <a:buSzTx/>
              <a:buFontTx/>
              <a:buNone/>
            </a:pPr>
            <a:r>
              <a:rPr lang="ru-RU" altLang="ru-RU" sz="1600">
                <a:latin typeface="Arial" panose="020B0604020202020204" pitchFamily="34" charset="0"/>
              </a:rPr>
              <a:t>преподаватели</a:t>
            </a:r>
          </a:p>
        </p:txBody>
      </p:sp>
      <p:sp>
        <p:nvSpPr>
          <p:cNvPr id="24587" name="Text Box 13"/>
          <p:cNvSpPr txBox="1">
            <a:spLocks noChangeArrowheads="1"/>
          </p:cNvSpPr>
          <p:nvPr/>
        </p:nvSpPr>
        <p:spPr bwMode="auto">
          <a:xfrm>
            <a:off x="2987675" y="4286250"/>
            <a:ext cx="1800225" cy="936625"/>
          </a:xfrm>
          <a:prstGeom prst="rect">
            <a:avLst/>
          </a:prstGeom>
          <a:solidFill>
            <a:srgbClr val="CCFFFF"/>
          </a:solidFill>
          <a:ln w="9525">
            <a:solidFill>
              <a:schemeClr val="tx1"/>
            </a:solidFill>
            <a:miter lim="800000"/>
            <a:headEnd/>
            <a:tailEnd/>
          </a:ln>
        </p:spPr>
        <p:txBody>
          <a:bodyPr anchor="ctr" anchorCtr="1"/>
          <a:lstStyle>
            <a:lvl1pPr>
              <a:spcBef>
                <a:spcPct val="20000"/>
              </a:spcBef>
              <a:buClr>
                <a:schemeClr val="accent1"/>
              </a:buClr>
              <a:buSzPct val="85000"/>
              <a:buFont typeface="Wingdings 2" panose="05020102010507070707" pitchFamily="18" charset="2"/>
              <a:buChar char=""/>
              <a:defRPr sz="2700">
                <a:solidFill>
                  <a:schemeClr val="tx1"/>
                </a:solidFill>
                <a:latin typeface="Georgia" panose="02040502050405020303" pitchFamily="18" charset="0"/>
              </a:defRPr>
            </a:lvl1pPr>
            <a:lvl2pPr marL="742950" indent="-285750">
              <a:spcBef>
                <a:spcPct val="20000"/>
              </a:spcBef>
              <a:buClr>
                <a:schemeClr val="accent2"/>
              </a:buClr>
              <a:buSzPct val="70000"/>
              <a:buFont typeface="Wingdings" panose="05000000000000000000" pitchFamily="2" charset="2"/>
              <a:buChar char=""/>
              <a:defRPr sz="2200">
                <a:solidFill>
                  <a:schemeClr val="tx2"/>
                </a:solidFill>
                <a:latin typeface="Georgia" panose="02040502050405020303" pitchFamily="18" charset="0"/>
              </a:defRPr>
            </a:lvl2pPr>
            <a:lvl3pPr marL="1143000" indent="-228600">
              <a:spcBef>
                <a:spcPct val="20000"/>
              </a:spcBef>
              <a:buClr>
                <a:srgbClr val="8CADAE"/>
              </a:buClr>
              <a:buSzPct val="75000"/>
              <a:buFont typeface="Wingdings 2" panose="05020102010507070707" pitchFamily="18" charset="2"/>
              <a:buChar char=""/>
              <a:defRPr sz="2000">
                <a:solidFill>
                  <a:schemeClr val="tx1"/>
                </a:solidFill>
                <a:latin typeface="Georgia" panose="02040502050405020303" pitchFamily="18" charset="0"/>
              </a:defRPr>
            </a:lvl3pPr>
            <a:lvl4pPr marL="1600200" indent="-228600">
              <a:spcBef>
                <a:spcPct val="20000"/>
              </a:spcBef>
              <a:buClr>
                <a:srgbClr val="8C7B70"/>
              </a:buClr>
              <a:buSzPct val="70000"/>
              <a:buFont typeface="Wingdings" panose="05000000000000000000" pitchFamily="2" charset="2"/>
              <a:buChar char=""/>
              <a:defRPr sz="2000">
                <a:solidFill>
                  <a:schemeClr val="tx2"/>
                </a:solidFill>
                <a:latin typeface="Georgia" panose="02040502050405020303" pitchFamily="18" charset="0"/>
              </a:defRPr>
            </a:lvl4pPr>
            <a:lvl5pPr marL="2057400" indent="-228600">
              <a:spcBef>
                <a:spcPct val="20000"/>
              </a:spcBef>
              <a:buClr>
                <a:srgbClr val="8FB08C"/>
              </a:buClr>
              <a:buChar char="•"/>
              <a:defRPr sz="2000">
                <a:solidFill>
                  <a:schemeClr val="tx1"/>
                </a:solidFill>
                <a:latin typeface="Georgia" panose="02040502050405020303" pitchFamily="18" charset="0"/>
              </a:defRPr>
            </a:lvl5pPr>
            <a:lvl6pPr marL="25146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6pPr>
            <a:lvl7pPr marL="29718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7pPr>
            <a:lvl8pPr marL="34290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8pPr>
            <a:lvl9pPr marL="38862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9pPr>
          </a:lstStyle>
          <a:p>
            <a:pPr algn="ctr" eaLnBrk="1" hangingPunct="1">
              <a:spcBef>
                <a:spcPct val="50000"/>
              </a:spcBef>
              <a:buClrTx/>
              <a:buSzTx/>
              <a:buFontTx/>
              <a:buNone/>
            </a:pPr>
            <a:r>
              <a:rPr lang="ru-RU" altLang="ru-RU" sz="1600">
                <a:latin typeface="Arial" panose="020B0604020202020204" pitchFamily="34" charset="0"/>
              </a:rPr>
              <a:t>классные руководители</a:t>
            </a:r>
          </a:p>
        </p:txBody>
      </p:sp>
      <p:sp>
        <p:nvSpPr>
          <p:cNvPr id="24588" name="Text Box 14"/>
          <p:cNvSpPr txBox="1">
            <a:spLocks noChangeArrowheads="1"/>
          </p:cNvSpPr>
          <p:nvPr/>
        </p:nvSpPr>
        <p:spPr bwMode="auto">
          <a:xfrm>
            <a:off x="4859338" y="4286250"/>
            <a:ext cx="1927225" cy="936625"/>
          </a:xfrm>
          <a:prstGeom prst="rect">
            <a:avLst/>
          </a:prstGeom>
          <a:solidFill>
            <a:srgbClr val="CCFFFF"/>
          </a:solidFill>
          <a:ln w="9525">
            <a:solidFill>
              <a:schemeClr val="tx1"/>
            </a:solidFill>
            <a:miter lim="800000"/>
            <a:headEnd/>
            <a:tailEnd/>
          </a:ln>
        </p:spPr>
        <p:txBody>
          <a:bodyPr anchor="ctr" anchorCtr="1"/>
          <a:lstStyle>
            <a:lvl1pPr>
              <a:spcBef>
                <a:spcPct val="20000"/>
              </a:spcBef>
              <a:buClr>
                <a:schemeClr val="accent1"/>
              </a:buClr>
              <a:buSzPct val="85000"/>
              <a:buFont typeface="Wingdings 2" panose="05020102010507070707" pitchFamily="18" charset="2"/>
              <a:buChar char=""/>
              <a:defRPr sz="2700">
                <a:solidFill>
                  <a:schemeClr val="tx1"/>
                </a:solidFill>
                <a:latin typeface="Georgia" panose="02040502050405020303" pitchFamily="18" charset="0"/>
              </a:defRPr>
            </a:lvl1pPr>
            <a:lvl2pPr marL="742950" indent="-285750">
              <a:spcBef>
                <a:spcPct val="20000"/>
              </a:spcBef>
              <a:buClr>
                <a:schemeClr val="accent2"/>
              </a:buClr>
              <a:buSzPct val="70000"/>
              <a:buFont typeface="Wingdings" panose="05000000000000000000" pitchFamily="2" charset="2"/>
              <a:buChar char=""/>
              <a:defRPr sz="2200">
                <a:solidFill>
                  <a:schemeClr val="tx2"/>
                </a:solidFill>
                <a:latin typeface="Georgia" panose="02040502050405020303" pitchFamily="18" charset="0"/>
              </a:defRPr>
            </a:lvl2pPr>
            <a:lvl3pPr marL="1143000" indent="-228600">
              <a:spcBef>
                <a:spcPct val="20000"/>
              </a:spcBef>
              <a:buClr>
                <a:srgbClr val="8CADAE"/>
              </a:buClr>
              <a:buSzPct val="75000"/>
              <a:buFont typeface="Wingdings 2" panose="05020102010507070707" pitchFamily="18" charset="2"/>
              <a:buChar char=""/>
              <a:defRPr sz="2000">
                <a:solidFill>
                  <a:schemeClr val="tx1"/>
                </a:solidFill>
                <a:latin typeface="Georgia" panose="02040502050405020303" pitchFamily="18" charset="0"/>
              </a:defRPr>
            </a:lvl3pPr>
            <a:lvl4pPr marL="1600200" indent="-228600">
              <a:spcBef>
                <a:spcPct val="20000"/>
              </a:spcBef>
              <a:buClr>
                <a:srgbClr val="8C7B70"/>
              </a:buClr>
              <a:buSzPct val="70000"/>
              <a:buFont typeface="Wingdings" panose="05000000000000000000" pitchFamily="2" charset="2"/>
              <a:buChar char=""/>
              <a:defRPr sz="2000">
                <a:solidFill>
                  <a:schemeClr val="tx2"/>
                </a:solidFill>
                <a:latin typeface="Georgia" panose="02040502050405020303" pitchFamily="18" charset="0"/>
              </a:defRPr>
            </a:lvl4pPr>
            <a:lvl5pPr marL="2057400" indent="-228600">
              <a:spcBef>
                <a:spcPct val="20000"/>
              </a:spcBef>
              <a:buClr>
                <a:srgbClr val="8FB08C"/>
              </a:buClr>
              <a:buChar char="•"/>
              <a:defRPr sz="2000">
                <a:solidFill>
                  <a:schemeClr val="tx1"/>
                </a:solidFill>
                <a:latin typeface="Georgia" panose="02040502050405020303" pitchFamily="18" charset="0"/>
              </a:defRPr>
            </a:lvl5pPr>
            <a:lvl6pPr marL="25146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6pPr>
            <a:lvl7pPr marL="29718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7pPr>
            <a:lvl8pPr marL="34290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8pPr>
            <a:lvl9pPr marL="38862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9pPr>
          </a:lstStyle>
          <a:p>
            <a:pPr algn="ctr" eaLnBrk="1" hangingPunct="1">
              <a:spcBef>
                <a:spcPct val="50000"/>
              </a:spcBef>
              <a:buClrTx/>
              <a:buSzTx/>
              <a:buFontTx/>
              <a:buNone/>
            </a:pPr>
            <a:r>
              <a:rPr lang="ru-RU" altLang="ru-RU" sz="1600">
                <a:latin typeface="Arial" panose="020B0604020202020204" pitchFamily="34" charset="0"/>
              </a:rPr>
              <a:t>обслуживающий персонал</a:t>
            </a:r>
          </a:p>
        </p:txBody>
      </p:sp>
      <p:sp>
        <p:nvSpPr>
          <p:cNvPr id="24589" name="Text Box 15"/>
          <p:cNvSpPr txBox="1">
            <a:spLocks noChangeArrowheads="1"/>
          </p:cNvSpPr>
          <p:nvPr/>
        </p:nvSpPr>
        <p:spPr bwMode="auto">
          <a:xfrm>
            <a:off x="1116013" y="3925888"/>
            <a:ext cx="5670550" cy="360362"/>
          </a:xfrm>
          <a:prstGeom prst="rect">
            <a:avLst/>
          </a:prstGeom>
          <a:solidFill>
            <a:srgbClr val="CCFFFF"/>
          </a:solidFill>
          <a:ln w="9525">
            <a:solidFill>
              <a:schemeClr val="tx1"/>
            </a:solidFill>
            <a:miter lim="800000"/>
            <a:headEnd/>
            <a:tailEnd/>
          </a:ln>
        </p:spPr>
        <p:txBody>
          <a:bodyPr/>
          <a:lstStyle>
            <a:lvl1pPr>
              <a:spcBef>
                <a:spcPct val="20000"/>
              </a:spcBef>
              <a:buClr>
                <a:schemeClr val="accent1"/>
              </a:buClr>
              <a:buSzPct val="85000"/>
              <a:buFont typeface="Wingdings 2" panose="05020102010507070707" pitchFamily="18" charset="2"/>
              <a:buChar char=""/>
              <a:defRPr sz="2700">
                <a:solidFill>
                  <a:schemeClr val="tx1"/>
                </a:solidFill>
                <a:latin typeface="Georgia" panose="02040502050405020303" pitchFamily="18" charset="0"/>
              </a:defRPr>
            </a:lvl1pPr>
            <a:lvl2pPr marL="742950" indent="-285750">
              <a:spcBef>
                <a:spcPct val="20000"/>
              </a:spcBef>
              <a:buClr>
                <a:schemeClr val="accent2"/>
              </a:buClr>
              <a:buSzPct val="70000"/>
              <a:buFont typeface="Wingdings" panose="05000000000000000000" pitchFamily="2" charset="2"/>
              <a:buChar char=""/>
              <a:defRPr sz="2200">
                <a:solidFill>
                  <a:schemeClr val="tx2"/>
                </a:solidFill>
                <a:latin typeface="Georgia" panose="02040502050405020303" pitchFamily="18" charset="0"/>
              </a:defRPr>
            </a:lvl2pPr>
            <a:lvl3pPr marL="1143000" indent="-228600">
              <a:spcBef>
                <a:spcPct val="20000"/>
              </a:spcBef>
              <a:buClr>
                <a:srgbClr val="8CADAE"/>
              </a:buClr>
              <a:buSzPct val="75000"/>
              <a:buFont typeface="Wingdings 2" panose="05020102010507070707" pitchFamily="18" charset="2"/>
              <a:buChar char=""/>
              <a:defRPr sz="2000">
                <a:solidFill>
                  <a:schemeClr val="tx1"/>
                </a:solidFill>
                <a:latin typeface="Georgia" panose="02040502050405020303" pitchFamily="18" charset="0"/>
              </a:defRPr>
            </a:lvl3pPr>
            <a:lvl4pPr marL="1600200" indent="-228600">
              <a:spcBef>
                <a:spcPct val="20000"/>
              </a:spcBef>
              <a:buClr>
                <a:srgbClr val="8C7B70"/>
              </a:buClr>
              <a:buSzPct val="70000"/>
              <a:buFont typeface="Wingdings" panose="05000000000000000000" pitchFamily="2" charset="2"/>
              <a:buChar char=""/>
              <a:defRPr sz="2000">
                <a:solidFill>
                  <a:schemeClr val="tx2"/>
                </a:solidFill>
                <a:latin typeface="Georgia" panose="02040502050405020303" pitchFamily="18" charset="0"/>
              </a:defRPr>
            </a:lvl4pPr>
            <a:lvl5pPr marL="2057400" indent="-228600">
              <a:spcBef>
                <a:spcPct val="20000"/>
              </a:spcBef>
              <a:buClr>
                <a:srgbClr val="8FB08C"/>
              </a:buClr>
              <a:buChar char="•"/>
              <a:defRPr sz="2000">
                <a:solidFill>
                  <a:schemeClr val="tx1"/>
                </a:solidFill>
                <a:latin typeface="Georgia" panose="02040502050405020303" pitchFamily="18" charset="0"/>
              </a:defRPr>
            </a:lvl5pPr>
            <a:lvl6pPr marL="25146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6pPr>
            <a:lvl7pPr marL="29718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7pPr>
            <a:lvl8pPr marL="34290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8pPr>
            <a:lvl9pPr marL="38862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9pPr>
          </a:lstStyle>
          <a:p>
            <a:pPr algn="ctr" eaLnBrk="1" hangingPunct="1">
              <a:spcBef>
                <a:spcPct val="50000"/>
              </a:spcBef>
              <a:buClrTx/>
              <a:buSzTx/>
              <a:buFontTx/>
              <a:buNone/>
            </a:pPr>
            <a:r>
              <a:rPr lang="ru-RU" altLang="ru-RU" sz="1800" b="1">
                <a:latin typeface="Arial" panose="020B0604020202020204" pitchFamily="34" charset="0"/>
              </a:rPr>
              <a:t>Исполнители</a:t>
            </a:r>
          </a:p>
        </p:txBody>
      </p:sp>
      <p:sp>
        <p:nvSpPr>
          <p:cNvPr id="24590" name="Line 16"/>
          <p:cNvSpPr>
            <a:spLocks noChangeShapeType="1"/>
          </p:cNvSpPr>
          <p:nvPr/>
        </p:nvSpPr>
        <p:spPr bwMode="auto">
          <a:xfrm>
            <a:off x="1908175" y="3494088"/>
            <a:ext cx="0" cy="431800"/>
          </a:xfrm>
          <a:prstGeom prst="line">
            <a:avLst/>
          </a:prstGeom>
          <a:noFill/>
          <a:ln w="38100">
            <a:solidFill>
              <a:srgbClr val="000099"/>
            </a:solidFill>
            <a:round/>
            <a:headEnd/>
            <a:tailEnd type="triangle" w="med" len="med"/>
          </a:ln>
          <a:extLst>
            <a:ext uri="{909E8E84-426E-40DD-AFC4-6F175D3DCCD1}">
              <a14:hiddenFill xmlns:a14="http://schemas.microsoft.com/office/drawing/2010/main">
                <a:noFill/>
              </a14:hiddenFill>
            </a:ext>
          </a:extLst>
        </p:spPr>
        <p:txBody>
          <a:bodyPr/>
          <a:lstStyle/>
          <a:p>
            <a:endParaRPr lang="ru-RU"/>
          </a:p>
        </p:txBody>
      </p:sp>
      <p:sp>
        <p:nvSpPr>
          <p:cNvPr id="24591" name="Line 17"/>
          <p:cNvSpPr>
            <a:spLocks noChangeShapeType="1"/>
          </p:cNvSpPr>
          <p:nvPr/>
        </p:nvSpPr>
        <p:spPr bwMode="auto">
          <a:xfrm>
            <a:off x="3492500" y="3494088"/>
            <a:ext cx="0" cy="431800"/>
          </a:xfrm>
          <a:prstGeom prst="line">
            <a:avLst/>
          </a:prstGeom>
          <a:noFill/>
          <a:ln w="38100">
            <a:solidFill>
              <a:srgbClr val="000099"/>
            </a:solidFill>
            <a:round/>
            <a:headEnd/>
            <a:tailEnd type="triangle" w="med" len="med"/>
          </a:ln>
          <a:extLst>
            <a:ext uri="{909E8E84-426E-40DD-AFC4-6F175D3DCCD1}">
              <a14:hiddenFill xmlns:a14="http://schemas.microsoft.com/office/drawing/2010/main">
                <a:noFill/>
              </a14:hiddenFill>
            </a:ext>
          </a:extLst>
        </p:spPr>
        <p:txBody>
          <a:bodyPr/>
          <a:lstStyle/>
          <a:p>
            <a:endParaRPr lang="ru-RU"/>
          </a:p>
        </p:txBody>
      </p:sp>
      <p:sp>
        <p:nvSpPr>
          <p:cNvPr id="24592" name="Line 18"/>
          <p:cNvSpPr>
            <a:spLocks noChangeShapeType="1"/>
          </p:cNvSpPr>
          <p:nvPr/>
        </p:nvSpPr>
        <p:spPr bwMode="auto">
          <a:xfrm>
            <a:off x="5364163" y="3494088"/>
            <a:ext cx="0" cy="431800"/>
          </a:xfrm>
          <a:prstGeom prst="line">
            <a:avLst/>
          </a:prstGeom>
          <a:noFill/>
          <a:ln w="38100">
            <a:solidFill>
              <a:srgbClr val="000099"/>
            </a:solidFill>
            <a:round/>
            <a:headEnd/>
            <a:tailEnd type="triangle" w="med" len="med"/>
          </a:ln>
          <a:extLst>
            <a:ext uri="{909E8E84-426E-40DD-AFC4-6F175D3DCCD1}">
              <a14:hiddenFill xmlns:a14="http://schemas.microsoft.com/office/drawing/2010/main">
                <a:noFill/>
              </a14:hiddenFill>
            </a:ext>
          </a:extLst>
        </p:spPr>
        <p:txBody>
          <a:bodyPr/>
          <a:lstStyle/>
          <a:p>
            <a:endParaRPr lang="ru-RU"/>
          </a:p>
        </p:txBody>
      </p:sp>
      <p:sp>
        <p:nvSpPr>
          <p:cNvPr id="24593" name="Text Box 20"/>
          <p:cNvSpPr txBox="1">
            <a:spLocks noChangeArrowheads="1"/>
          </p:cNvSpPr>
          <p:nvPr/>
        </p:nvSpPr>
        <p:spPr bwMode="auto">
          <a:xfrm>
            <a:off x="6156325" y="1046163"/>
            <a:ext cx="2700338" cy="1368425"/>
          </a:xfrm>
          <a:prstGeom prst="rect">
            <a:avLst/>
          </a:prstGeom>
          <a:solidFill>
            <a:srgbClr val="FFCC99"/>
          </a:solidFill>
          <a:ln w="9525">
            <a:solidFill>
              <a:schemeClr val="tx1"/>
            </a:solidFill>
            <a:miter lim="800000"/>
            <a:headEnd/>
            <a:tailEnd/>
          </a:ln>
        </p:spPr>
        <p:txBody>
          <a:bodyPr anchor="ctr" anchorCtr="1"/>
          <a:lstStyle>
            <a:lvl1pPr>
              <a:spcBef>
                <a:spcPct val="20000"/>
              </a:spcBef>
              <a:buClr>
                <a:schemeClr val="accent1"/>
              </a:buClr>
              <a:buSzPct val="85000"/>
              <a:buFont typeface="Wingdings 2" panose="05020102010507070707" pitchFamily="18" charset="2"/>
              <a:buChar char=""/>
              <a:defRPr sz="2700">
                <a:solidFill>
                  <a:schemeClr val="tx1"/>
                </a:solidFill>
                <a:latin typeface="Georgia" panose="02040502050405020303" pitchFamily="18" charset="0"/>
              </a:defRPr>
            </a:lvl1pPr>
            <a:lvl2pPr marL="742950" indent="-285750">
              <a:spcBef>
                <a:spcPct val="20000"/>
              </a:spcBef>
              <a:buClr>
                <a:schemeClr val="accent2"/>
              </a:buClr>
              <a:buSzPct val="70000"/>
              <a:buFont typeface="Wingdings" panose="05000000000000000000" pitchFamily="2" charset="2"/>
              <a:buChar char=""/>
              <a:defRPr sz="2200">
                <a:solidFill>
                  <a:schemeClr val="tx2"/>
                </a:solidFill>
                <a:latin typeface="Georgia" panose="02040502050405020303" pitchFamily="18" charset="0"/>
              </a:defRPr>
            </a:lvl2pPr>
            <a:lvl3pPr marL="1143000" indent="-228600">
              <a:spcBef>
                <a:spcPct val="20000"/>
              </a:spcBef>
              <a:buClr>
                <a:srgbClr val="8CADAE"/>
              </a:buClr>
              <a:buSzPct val="75000"/>
              <a:buFont typeface="Wingdings 2" panose="05020102010507070707" pitchFamily="18" charset="2"/>
              <a:buChar char=""/>
              <a:defRPr sz="2000">
                <a:solidFill>
                  <a:schemeClr val="tx1"/>
                </a:solidFill>
                <a:latin typeface="Georgia" panose="02040502050405020303" pitchFamily="18" charset="0"/>
              </a:defRPr>
            </a:lvl3pPr>
            <a:lvl4pPr marL="1600200" indent="-228600">
              <a:spcBef>
                <a:spcPct val="20000"/>
              </a:spcBef>
              <a:buClr>
                <a:srgbClr val="8C7B70"/>
              </a:buClr>
              <a:buSzPct val="70000"/>
              <a:buFont typeface="Wingdings" panose="05000000000000000000" pitchFamily="2" charset="2"/>
              <a:buChar char=""/>
              <a:defRPr sz="2000">
                <a:solidFill>
                  <a:schemeClr val="tx2"/>
                </a:solidFill>
                <a:latin typeface="Georgia" panose="02040502050405020303" pitchFamily="18" charset="0"/>
              </a:defRPr>
            </a:lvl4pPr>
            <a:lvl5pPr marL="2057400" indent="-228600">
              <a:spcBef>
                <a:spcPct val="20000"/>
              </a:spcBef>
              <a:buClr>
                <a:srgbClr val="8FB08C"/>
              </a:buClr>
              <a:buChar char="•"/>
              <a:defRPr sz="2000">
                <a:solidFill>
                  <a:schemeClr val="tx1"/>
                </a:solidFill>
                <a:latin typeface="Georgia" panose="02040502050405020303" pitchFamily="18" charset="0"/>
              </a:defRPr>
            </a:lvl5pPr>
            <a:lvl6pPr marL="25146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6pPr>
            <a:lvl7pPr marL="29718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7pPr>
            <a:lvl8pPr marL="34290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8pPr>
            <a:lvl9pPr marL="38862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9pPr>
          </a:lstStyle>
          <a:p>
            <a:pPr algn="ctr" eaLnBrk="1" hangingPunct="1">
              <a:spcBef>
                <a:spcPct val="50000"/>
              </a:spcBef>
              <a:buClrTx/>
              <a:buSzTx/>
              <a:buFontTx/>
              <a:buNone/>
            </a:pPr>
            <a:r>
              <a:rPr lang="ru-RU" altLang="ru-RU" sz="1600" b="1">
                <a:solidFill>
                  <a:srgbClr val="800000"/>
                </a:solidFill>
                <a:latin typeface="Arial" panose="020B0604020202020204" pitchFamily="34" charset="0"/>
              </a:rPr>
              <a:t>Комиссия по </a:t>
            </a:r>
            <a:br>
              <a:rPr lang="ru-RU" altLang="ru-RU" sz="1600" b="1">
                <a:solidFill>
                  <a:srgbClr val="800000"/>
                </a:solidFill>
                <a:latin typeface="Arial" panose="020B0604020202020204" pitchFamily="34" charset="0"/>
              </a:rPr>
            </a:br>
            <a:r>
              <a:rPr lang="ru-RU" altLang="ru-RU" sz="1600" b="1">
                <a:solidFill>
                  <a:srgbClr val="800000"/>
                </a:solidFill>
                <a:latin typeface="Arial" panose="020B0604020202020204" pitchFamily="34" charset="0"/>
              </a:rPr>
              <a:t>охране труда</a:t>
            </a:r>
          </a:p>
        </p:txBody>
      </p:sp>
      <p:sp>
        <p:nvSpPr>
          <p:cNvPr id="24594" name="Line 21"/>
          <p:cNvSpPr>
            <a:spLocks noChangeShapeType="1"/>
          </p:cNvSpPr>
          <p:nvPr/>
        </p:nvSpPr>
        <p:spPr bwMode="auto">
          <a:xfrm>
            <a:off x="4572000" y="1404938"/>
            <a:ext cx="1584325" cy="0"/>
          </a:xfrm>
          <a:prstGeom prst="line">
            <a:avLst/>
          </a:prstGeom>
          <a:noFill/>
          <a:ln w="38100">
            <a:solidFill>
              <a:srgbClr val="CC3300"/>
            </a:solidFill>
            <a:prstDash val="dash"/>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ru-RU"/>
          </a:p>
        </p:txBody>
      </p:sp>
      <p:sp>
        <p:nvSpPr>
          <p:cNvPr id="24595" name="Line 26"/>
          <p:cNvSpPr>
            <a:spLocks noChangeShapeType="1"/>
          </p:cNvSpPr>
          <p:nvPr/>
        </p:nvSpPr>
        <p:spPr bwMode="auto">
          <a:xfrm>
            <a:off x="3348038" y="1693863"/>
            <a:ext cx="1152525" cy="503237"/>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ru-RU"/>
          </a:p>
        </p:txBody>
      </p:sp>
      <p:sp>
        <p:nvSpPr>
          <p:cNvPr id="24596" name="Line 27"/>
          <p:cNvSpPr>
            <a:spLocks noChangeShapeType="1"/>
          </p:cNvSpPr>
          <p:nvPr/>
        </p:nvSpPr>
        <p:spPr bwMode="auto">
          <a:xfrm flipH="1">
            <a:off x="3348038" y="1693863"/>
            <a:ext cx="0" cy="503237"/>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ru-RU"/>
          </a:p>
        </p:txBody>
      </p:sp>
      <p:sp>
        <p:nvSpPr>
          <p:cNvPr id="24597" name="Line 28"/>
          <p:cNvSpPr>
            <a:spLocks noChangeShapeType="1"/>
          </p:cNvSpPr>
          <p:nvPr/>
        </p:nvSpPr>
        <p:spPr bwMode="auto">
          <a:xfrm>
            <a:off x="5724525" y="2341563"/>
            <a:ext cx="431800" cy="0"/>
          </a:xfrm>
          <a:prstGeom prst="line">
            <a:avLst/>
          </a:prstGeom>
          <a:noFill/>
          <a:ln w="38100">
            <a:solidFill>
              <a:srgbClr val="CC3300"/>
            </a:solidFill>
            <a:prstDash val="sysDot"/>
            <a:round/>
            <a:headEnd type="triangle" w="med" len="med"/>
            <a:tailEnd/>
          </a:ln>
          <a:extLst>
            <a:ext uri="{909E8E84-426E-40DD-AFC4-6F175D3DCCD1}">
              <a14:hiddenFill xmlns:a14="http://schemas.microsoft.com/office/drawing/2010/main">
                <a:noFill/>
              </a14:hiddenFill>
            </a:ext>
          </a:extLst>
        </p:spPr>
        <p:txBody>
          <a:bodyPr/>
          <a:lstStyle/>
          <a:p>
            <a:endParaRPr lang="ru-RU"/>
          </a:p>
        </p:txBody>
      </p:sp>
      <p:sp>
        <p:nvSpPr>
          <p:cNvPr id="24598" name="Line 29"/>
          <p:cNvSpPr>
            <a:spLocks noChangeShapeType="1"/>
          </p:cNvSpPr>
          <p:nvPr/>
        </p:nvSpPr>
        <p:spPr bwMode="auto">
          <a:xfrm>
            <a:off x="6286500" y="2420938"/>
            <a:ext cx="0" cy="1512887"/>
          </a:xfrm>
          <a:prstGeom prst="line">
            <a:avLst/>
          </a:prstGeom>
          <a:noFill/>
          <a:ln w="38100">
            <a:solidFill>
              <a:srgbClr val="CC3300"/>
            </a:solidFill>
            <a:prstDash val="sysDot"/>
            <a:round/>
            <a:headEnd/>
            <a:tailEnd type="triangle" w="med" len="med"/>
          </a:ln>
          <a:extLst>
            <a:ext uri="{909E8E84-426E-40DD-AFC4-6F175D3DCCD1}">
              <a14:hiddenFill xmlns:a14="http://schemas.microsoft.com/office/drawing/2010/main">
                <a:noFill/>
              </a14:hiddenFill>
            </a:ext>
          </a:extLst>
        </p:spPr>
        <p:txBody>
          <a:bodyPr/>
          <a:lstStyle/>
          <a:p>
            <a:endParaRPr lang="ru-RU"/>
          </a:p>
        </p:txBody>
      </p:sp>
      <p:sp>
        <p:nvSpPr>
          <p:cNvPr id="236570" name="Text Box 26"/>
          <p:cNvSpPr txBox="1">
            <a:spLocks noChangeArrowheads="1"/>
          </p:cNvSpPr>
          <p:nvPr/>
        </p:nvSpPr>
        <p:spPr bwMode="auto">
          <a:xfrm>
            <a:off x="4211638" y="5734050"/>
            <a:ext cx="3889375" cy="517525"/>
          </a:xfrm>
          <a:prstGeom prst="rect">
            <a:avLst/>
          </a:prstGeom>
          <a:noFill/>
          <a:ln>
            <a:noFill/>
          </a:ln>
          <a:effectLst>
            <a:prstShdw prst="shdw17" dist="17961" dir="2700000">
              <a:schemeClr val="accent1">
                <a:gamma/>
                <a:shade val="60000"/>
                <a:invGamma/>
              </a:schemeClr>
            </a:prst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eaLnBrk="1" hangingPunct="1">
              <a:spcBef>
                <a:spcPct val="50000"/>
              </a:spcBef>
              <a:defRPr/>
            </a:pPr>
            <a:r>
              <a:rPr lang="ru-RU" altLang="ru-RU" sz="1400"/>
              <a:t>Обязанности и ответственность отражаются в должностных инструкциях</a:t>
            </a:r>
          </a:p>
        </p:txBody>
      </p:sp>
      <p:sp>
        <p:nvSpPr>
          <p:cNvPr id="236572" name="AutoShape 28"/>
          <p:cNvSpPr>
            <a:spLocks/>
          </p:cNvSpPr>
          <p:nvPr/>
        </p:nvSpPr>
        <p:spPr bwMode="auto">
          <a:xfrm>
            <a:off x="3635375" y="5445125"/>
            <a:ext cx="720725" cy="1008063"/>
          </a:xfrm>
          <a:prstGeom prst="rightBrace">
            <a:avLst>
              <a:gd name="adj1" fmla="val 11656"/>
              <a:gd name="adj2" fmla="val 50000"/>
            </a:avLst>
          </a:prstGeom>
          <a:noFill/>
          <a:ln>
            <a:noFill/>
          </a:ln>
          <a:effectLst>
            <a:prstShdw prst="shdw17" dist="17961" dir="2700000">
              <a:schemeClr val="accent1">
                <a:gamma/>
                <a:shade val="60000"/>
                <a:invGamma/>
              </a:schemeClr>
            </a:prst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Lst>
        </p:spPr>
        <p:txBody>
          <a:bodyPr wrap="none" anchor="ctr"/>
          <a:lstStyle/>
          <a:p>
            <a:pPr algn="r" eaLnBrk="1" hangingPunct="1">
              <a:defRPr/>
            </a:pPr>
            <a:endParaRPr lang="ru-RU"/>
          </a:p>
        </p:txBody>
      </p:sp>
      <p:sp>
        <p:nvSpPr>
          <p:cNvPr id="24604" name="AutoShape 29"/>
          <p:cNvSpPr>
            <a:spLocks/>
          </p:cNvSpPr>
          <p:nvPr/>
        </p:nvSpPr>
        <p:spPr bwMode="auto">
          <a:xfrm>
            <a:off x="3635375" y="5516563"/>
            <a:ext cx="431800" cy="865187"/>
          </a:xfrm>
          <a:prstGeom prst="rightBrace">
            <a:avLst>
              <a:gd name="adj1" fmla="val 16697"/>
              <a:gd name="adj2" fmla="val 50000"/>
            </a:avLst>
          </a:prstGeom>
          <a:noFill/>
          <a:ln w="9525">
            <a:solidFill>
              <a:srgbClr val="000000"/>
            </a:solidFill>
            <a:round/>
            <a:headEnd/>
            <a:tailEnd/>
          </a:ln>
          <a:effectLst>
            <a:prstShdw prst="shdw17" dist="17961" dir="2700000">
              <a:srgbClr val="000000"/>
            </a:prstShdw>
          </a:effectLst>
          <a:extLst>
            <a:ext uri="{909E8E84-426E-40DD-AFC4-6F175D3DCCD1}">
              <a14:hiddenFill xmlns:a14="http://schemas.microsoft.com/office/drawing/2010/main">
                <a:solidFill>
                  <a:schemeClr val="tx1"/>
                </a:solidFill>
              </a14:hiddenFill>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endParaRPr lang="ru-RU" altLang="ru-RU"/>
          </a:p>
        </p:txBody>
      </p:sp>
      <p:sp>
        <p:nvSpPr>
          <p:cNvPr id="2" name="Номер слайда 1"/>
          <p:cNvSpPr>
            <a:spLocks noGrp="1"/>
          </p:cNvSpPr>
          <p:nvPr>
            <p:ph type="sldNum" sz="quarter" idx="12"/>
          </p:nvPr>
        </p:nvSpPr>
        <p:spPr/>
        <p:txBody>
          <a:bodyPr/>
          <a:lstStyle/>
          <a:p>
            <a:fld id="{19A2392C-D4E1-47C8-BFB7-50631105CAA2}" type="slidenum">
              <a:rPr lang="ru-RU" smtClean="0"/>
              <a:t>7</a:t>
            </a:fld>
            <a:endParaRPr lang="ru-RU"/>
          </a:p>
        </p:txBody>
      </p:sp>
      <p:pic>
        <p:nvPicPr>
          <p:cNvPr id="31" name="Рисунок 30"/>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285749" y="186528"/>
            <a:ext cx="436671" cy="578647"/>
          </a:xfrm>
          <a:prstGeom prst="rect">
            <a:avLst/>
          </a:prstGeom>
        </p:spPr>
      </p:pic>
    </p:spTree>
    <p:extLst>
      <p:ext uri="{BB962C8B-B14F-4D97-AF65-F5344CB8AC3E}">
        <p14:creationId xmlns:p14="http://schemas.microsoft.com/office/powerpoint/2010/main" val="8719898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AutoShape 2"/>
          <p:cNvSpPr>
            <a:spLocks noChangeArrowheads="1"/>
          </p:cNvSpPr>
          <p:nvPr/>
        </p:nvSpPr>
        <p:spPr bwMode="auto">
          <a:xfrm>
            <a:off x="285750" y="500063"/>
            <a:ext cx="8569325" cy="6119812"/>
          </a:xfrm>
          <a:prstGeom prst="foldedCorner">
            <a:avLst>
              <a:gd name="adj" fmla="val 12500"/>
            </a:avLst>
          </a:prstGeom>
          <a:noFill/>
          <a:ln w="9525">
            <a:noFill/>
            <a:round/>
            <a:headEnd/>
            <a:tailEnd/>
          </a:ln>
          <a:effectLst>
            <a:prstShdw prst="shdw17" dist="17961" dir="13500000">
              <a:srgbClr val="00004D"/>
            </a:prstShdw>
          </a:effectLst>
        </p:spPr>
        <p:txBody>
          <a:bodyPr wrap="none" anchor="ctr"/>
          <a:lstStyle/>
          <a:p>
            <a:pPr eaLnBrk="1" hangingPunct="1">
              <a:defRPr/>
            </a:pPr>
            <a:endParaRPr lang="ru-RU">
              <a:latin typeface="+mn-lt"/>
              <a:cs typeface="Arial" charset="0"/>
            </a:endParaRPr>
          </a:p>
        </p:txBody>
      </p:sp>
      <p:sp>
        <p:nvSpPr>
          <p:cNvPr id="158723" name="Text Box 3"/>
          <p:cNvSpPr txBox="1">
            <a:spLocks noChangeArrowheads="1"/>
          </p:cNvSpPr>
          <p:nvPr/>
        </p:nvSpPr>
        <p:spPr bwMode="auto">
          <a:xfrm>
            <a:off x="215900" y="541338"/>
            <a:ext cx="5626100" cy="5715000"/>
          </a:xfrm>
          <a:prstGeom prst="rect">
            <a:avLst/>
          </a:prstGeom>
          <a:solidFill>
            <a:schemeClr val="bg1"/>
          </a:solidFill>
          <a:ln w="9525">
            <a:noFill/>
            <a:miter lim="800000"/>
            <a:headEnd/>
            <a:tailEnd/>
          </a:ln>
          <a:effectLst/>
        </p:spPr>
        <p:txBody>
          <a:bodyPr/>
          <a:lstStyle>
            <a:lvl1pPr algn="l" eaLnBrk="0" hangingPunct="0">
              <a:defRPr>
                <a:solidFill>
                  <a:schemeClr val="tx1"/>
                </a:solidFill>
                <a:latin typeface="Arial" panose="020B0604020202020204" pitchFamily="34" charset="0"/>
                <a:cs typeface="Arial" panose="020B0604020202020204" pitchFamily="34" charset="0"/>
              </a:defRPr>
            </a:lvl1pPr>
            <a:lvl2pPr marL="742950" indent="-285750" algn="l" eaLnBrk="0" hangingPunct="0">
              <a:defRPr>
                <a:solidFill>
                  <a:schemeClr val="tx1"/>
                </a:solidFill>
                <a:latin typeface="Arial" panose="020B0604020202020204" pitchFamily="34" charset="0"/>
                <a:cs typeface="Arial" panose="020B0604020202020204" pitchFamily="34" charset="0"/>
              </a:defRPr>
            </a:lvl2pPr>
            <a:lvl3pPr marL="1143000" indent="-228600" algn="l" eaLnBrk="0" hangingPunct="0">
              <a:defRPr>
                <a:solidFill>
                  <a:schemeClr val="tx1"/>
                </a:solidFill>
                <a:latin typeface="Arial" panose="020B0604020202020204" pitchFamily="34" charset="0"/>
                <a:cs typeface="Arial" panose="020B0604020202020204" pitchFamily="34" charset="0"/>
              </a:defRPr>
            </a:lvl3pPr>
            <a:lvl4pPr marL="1600200" indent="-228600" algn="l" eaLnBrk="0" hangingPunct="0">
              <a:defRPr>
                <a:solidFill>
                  <a:schemeClr val="tx1"/>
                </a:solidFill>
                <a:latin typeface="Arial" panose="020B0604020202020204" pitchFamily="34" charset="0"/>
                <a:cs typeface="Arial" panose="020B0604020202020204" pitchFamily="34" charset="0"/>
              </a:defRPr>
            </a:lvl4pPr>
            <a:lvl5pPr marL="2057400" indent="-228600" algn="l"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defRPr/>
            </a:pPr>
            <a:endParaRPr lang="ru-RU" altLang="ru-RU" sz="3600" dirty="0" smtClean="0">
              <a:solidFill>
                <a:srgbClr val="000046"/>
              </a:solidFill>
              <a:effectLst>
                <a:outerShdw blurRad="38100" dist="38100" dir="2700000" algn="tl">
                  <a:srgbClr val="C0C0C0"/>
                </a:outerShdw>
              </a:effectLst>
              <a:latin typeface="Georgia" panose="02040502050405020303" pitchFamily="18" charset="0"/>
            </a:endParaRPr>
          </a:p>
          <a:p>
            <a:pPr>
              <a:defRPr/>
            </a:pPr>
            <a:r>
              <a:rPr lang="ru-RU" altLang="ru-RU" sz="2400" b="1" dirty="0" smtClean="0">
                <a:latin typeface="Georgia" panose="02040502050405020303" pitchFamily="18" charset="0"/>
              </a:rPr>
              <a:t>Стандарт </a:t>
            </a:r>
            <a:r>
              <a:rPr lang="ru-RU" altLang="ru-RU" sz="2400" b="1" dirty="0">
                <a:latin typeface="Georgia" panose="02040502050405020303" pitchFamily="18" charset="0"/>
              </a:rPr>
              <a:t>разъясняет основные принципы </a:t>
            </a:r>
            <a:r>
              <a:rPr lang="ru-RU" altLang="ru-RU" sz="2400" b="1" dirty="0" smtClean="0">
                <a:solidFill>
                  <a:srgbClr val="FF0000"/>
                </a:solidFill>
                <a:latin typeface="Georgia" panose="02040502050405020303" pitchFamily="18" charset="0"/>
              </a:rPr>
              <a:t>СУОТ</a:t>
            </a:r>
            <a:r>
              <a:rPr lang="ru-RU" altLang="ru-RU" sz="2400" b="1" dirty="0" smtClean="0">
                <a:latin typeface="Georgia" panose="02040502050405020303" pitchFamily="18" charset="0"/>
              </a:rPr>
              <a:t> </a:t>
            </a:r>
            <a:r>
              <a:rPr lang="ru-RU" altLang="ru-RU" sz="2400" b="1" dirty="0">
                <a:latin typeface="Georgia" panose="02040502050405020303" pitchFamily="18" charset="0"/>
              </a:rPr>
              <a:t>и смысл каждого требования ГОСТ </a:t>
            </a:r>
            <a:r>
              <a:rPr lang="ru-RU" altLang="ru-RU" sz="2400" b="1" dirty="0" smtClean="0">
                <a:latin typeface="Georgia" panose="02040502050405020303" pitchFamily="18" charset="0"/>
              </a:rPr>
              <a:t>12.0.230-2007, </a:t>
            </a:r>
            <a:r>
              <a:rPr lang="ru-RU" altLang="ru-RU" sz="2400" b="1" dirty="0">
                <a:latin typeface="Georgia" panose="02040502050405020303" pitchFamily="18" charset="0"/>
              </a:rPr>
              <a:t>дает руководящие указания и рекомендации по их реализации.</a:t>
            </a:r>
            <a:r>
              <a:rPr lang="ru-RU" altLang="ru-RU" sz="2400" dirty="0" smtClean="0">
                <a:latin typeface="Georgia" panose="02040502050405020303" pitchFamily="18" charset="0"/>
              </a:rPr>
              <a:t> </a:t>
            </a:r>
          </a:p>
          <a:p>
            <a:pPr algn="ctr">
              <a:defRPr/>
            </a:pPr>
            <a:endParaRPr lang="ru-RU" sz="1600" dirty="0" smtClean="0"/>
          </a:p>
          <a:p>
            <a:pPr algn="ctr">
              <a:defRPr/>
            </a:pPr>
            <a:r>
              <a:rPr lang="ru-RU" sz="2400" b="1" dirty="0">
                <a:latin typeface="Georgia" panose="02040502050405020303" pitchFamily="18" charset="0"/>
              </a:rPr>
              <a:t>Межгосударственный стандарт ГОСТ 12.0.230.1-2015 </a:t>
            </a:r>
            <a:endParaRPr lang="ru-RU" sz="2400" b="1" dirty="0" smtClean="0">
              <a:latin typeface="Georgia" panose="02040502050405020303" pitchFamily="18" charset="0"/>
            </a:endParaRPr>
          </a:p>
          <a:p>
            <a:pPr algn="ctr">
              <a:defRPr/>
            </a:pPr>
            <a:r>
              <a:rPr lang="ru-RU" sz="1600" dirty="0" smtClean="0">
                <a:latin typeface="Georgia" panose="02040502050405020303" pitchFamily="18" charset="0"/>
              </a:rPr>
              <a:t>"</a:t>
            </a:r>
            <a:r>
              <a:rPr lang="ru-RU" sz="1600" dirty="0">
                <a:latin typeface="Georgia" panose="02040502050405020303" pitchFamily="18" charset="0"/>
              </a:rPr>
              <a:t>Система стандартов безопасности труда. Системы управления охраной труда. Руководство по применению ГОСТ 12.0.230-2007</a:t>
            </a:r>
            <a:r>
              <a:rPr lang="ru-RU" sz="1600" dirty="0" smtClean="0">
                <a:latin typeface="Georgia" panose="02040502050405020303" pitchFamily="18" charset="0"/>
              </a:rPr>
              <a:t>"</a:t>
            </a:r>
            <a:endParaRPr lang="ru-RU" sz="1600" dirty="0">
              <a:latin typeface="Georgia" panose="02040502050405020303" pitchFamily="18" charset="0"/>
            </a:endParaRPr>
          </a:p>
          <a:p>
            <a:pPr algn="ctr">
              <a:defRPr/>
            </a:pPr>
            <a:endParaRPr lang="ru-RU" sz="1600" dirty="0" smtClean="0"/>
          </a:p>
          <a:p>
            <a:pPr algn="ctr">
              <a:defRPr/>
            </a:pPr>
            <a:r>
              <a:rPr lang="ru-RU" sz="1600" dirty="0">
                <a:latin typeface="Georgia" panose="02040502050405020303" pitchFamily="18" charset="0"/>
              </a:rPr>
              <a:t>введен в действие приказом Федерального агентства по техническому регулированию и метрологии от 9 июня 2016 г. N 601-ст</a:t>
            </a:r>
            <a:endParaRPr lang="ru-RU" altLang="ru-RU" sz="1600" dirty="0">
              <a:latin typeface="Georgia" panose="02040502050405020303" pitchFamily="18" charset="0"/>
            </a:endParaRPr>
          </a:p>
        </p:txBody>
      </p:sp>
      <p:sp>
        <p:nvSpPr>
          <p:cNvPr id="2" name="Номер слайда 1"/>
          <p:cNvSpPr>
            <a:spLocks noGrp="1"/>
          </p:cNvSpPr>
          <p:nvPr>
            <p:ph type="sldNum" sz="quarter" idx="12"/>
          </p:nvPr>
        </p:nvSpPr>
        <p:spPr/>
        <p:txBody>
          <a:bodyPr/>
          <a:lstStyle/>
          <a:p>
            <a:fld id="{19A2392C-D4E1-47C8-BFB7-50631105CAA2}" type="slidenum">
              <a:rPr lang="ru-RU" smtClean="0"/>
              <a:t>8</a:t>
            </a:fld>
            <a:endParaRPr lang="ru-RU"/>
          </a:p>
        </p:txBody>
      </p:sp>
      <p:pic>
        <p:nvPicPr>
          <p:cNvPr id="9" name="Рисунок 8"/>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285749" y="186528"/>
            <a:ext cx="436671" cy="578647"/>
          </a:xfrm>
          <a:prstGeom prst="rect">
            <a:avLst/>
          </a:prstGeom>
        </p:spPr>
      </p:pic>
    </p:spTree>
    <p:extLst>
      <p:ext uri="{BB962C8B-B14F-4D97-AF65-F5344CB8AC3E}">
        <p14:creationId xmlns:p14="http://schemas.microsoft.com/office/powerpoint/2010/main" val="178298426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AutoShape 2"/>
          <p:cNvSpPr>
            <a:spLocks noChangeArrowheads="1"/>
          </p:cNvSpPr>
          <p:nvPr/>
        </p:nvSpPr>
        <p:spPr bwMode="auto">
          <a:xfrm>
            <a:off x="285750" y="500063"/>
            <a:ext cx="8569325" cy="6119812"/>
          </a:xfrm>
          <a:prstGeom prst="foldedCorner">
            <a:avLst>
              <a:gd name="adj" fmla="val 12500"/>
            </a:avLst>
          </a:prstGeom>
          <a:noFill/>
          <a:ln w="9525">
            <a:noFill/>
            <a:round/>
            <a:headEnd/>
            <a:tailEnd/>
          </a:ln>
          <a:effectLst>
            <a:prstShdw prst="shdw17" dist="17961" dir="13500000">
              <a:srgbClr val="00004D"/>
            </a:prstShdw>
          </a:effectLst>
        </p:spPr>
        <p:txBody>
          <a:bodyPr wrap="none" anchor="ctr"/>
          <a:lstStyle/>
          <a:p>
            <a:pPr eaLnBrk="1" hangingPunct="1">
              <a:defRPr/>
            </a:pPr>
            <a:endParaRPr lang="ru-RU">
              <a:latin typeface="+mn-lt"/>
              <a:cs typeface="Arial" charset="0"/>
            </a:endParaRPr>
          </a:p>
        </p:txBody>
      </p:sp>
      <p:sp>
        <p:nvSpPr>
          <p:cNvPr id="158723" name="Text Box 3"/>
          <p:cNvSpPr txBox="1">
            <a:spLocks noChangeArrowheads="1"/>
          </p:cNvSpPr>
          <p:nvPr/>
        </p:nvSpPr>
        <p:spPr bwMode="auto">
          <a:xfrm>
            <a:off x="285748" y="186528"/>
            <a:ext cx="8639175" cy="5715000"/>
          </a:xfrm>
          <a:prstGeom prst="rect">
            <a:avLst/>
          </a:prstGeom>
          <a:solidFill>
            <a:schemeClr val="bg1"/>
          </a:solidFill>
          <a:ln w="9525">
            <a:noFill/>
            <a:miter lim="800000"/>
            <a:headEnd/>
            <a:tailEnd/>
          </a:ln>
          <a:effectLst/>
        </p:spPr>
        <p:txBody>
          <a:bodyPr/>
          <a:lstStyle>
            <a:lvl1pPr algn="l" eaLnBrk="0" hangingPunct="0">
              <a:defRPr>
                <a:solidFill>
                  <a:schemeClr val="tx1"/>
                </a:solidFill>
                <a:latin typeface="Arial" panose="020B0604020202020204" pitchFamily="34" charset="0"/>
                <a:cs typeface="Arial" panose="020B0604020202020204" pitchFamily="34" charset="0"/>
              </a:defRPr>
            </a:lvl1pPr>
            <a:lvl2pPr marL="742950" indent="-285750" algn="l" eaLnBrk="0" hangingPunct="0">
              <a:defRPr>
                <a:solidFill>
                  <a:schemeClr val="tx1"/>
                </a:solidFill>
                <a:latin typeface="Arial" panose="020B0604020202020204" pitchFamily="34" charset="0"/>
                <a:cs typeface="Arial" panose="020B0604020202020204" pitchFamily="34" charset="0"/>
              </a:defRPr>
            </a:lvl2pPr>
            <a:lvl3pPr marL="1143000" indent="-228600" algn="l" eaLnBrk="0" hangingPunct="0">
              <a:defRPr>
                <a:solidFill>
                  <a:schemeClr val="tx1"/>
                </a:solidFill>
                <a:latin typeface="Arial" panose="020B0604020202020204" pitchFamily="34" charset="0"/>
                <a:cs typeface="Arial" panose="020B0604020202020204" pitchFamily="34" charset="0"/>
              </a:defRPr>
            </a:lvl3pPr>
            <a:lvl4pPr marL="1600200" indent="-228600" algn="l" eaLnBrk="0" hangingPunct="0">
              <a:defRPr>
                <a:solidFill>
                  <a:schemeClr val="tx1"/>
                </a:solidFill>
                <a:latin typeface="Arial" panose="020B0604020202020204" pitchFamily="34" charset="0"/>
                <a:cs typeface="Arial" panose="020B0604020202020204" pitchFamily="34" charset="0"/>
              </a:defRPr>
            </a:lvl4pPr>
            <a:lvl5pPr marL="2057400" indent="-228600" algn="l"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defRPr/>
            </a:pPr>
            <a:endParaRPr lang="ru-RU" altLang="ru-RU" sz="3600" dirty="0" smtClean="0">
              <a:solidFill>
                <a:srgbClr val="000046"/>
              </a:solidFill>
              <a:effectLst>
                <a:outerShdw blurRad="38100" dist="38100" dir="2700000" algn="tl">
                  <a:srgbClr val="C0C0C0"/>
                </a:outerShdw>
              </a:effectLst>
              <a:latin typeface="Georgia" panose="02040502050405020303" pitchFamily="18" charset="0"/>
            </a:endParaRPr>
          </a:p>
          <a:p>
            <a:pPr>
              <a:defRPr/>
            </a:pPr>
            <a:r>
              <a:rPr lang="ru-RU" altLang="ru-RU" sz="2400" b="1" dirty="0">
                <a:latin typeface="Georgia" panose="02040502050405020303" pitchFamily="18" charset="0"/>
              </a:rPr>
              <a:t>Приказ Министерства труда и социальной защиты РФ от 19 августа 2016 г. N 438н</a:t>
            </a:r>
          </a:p>
          <a:p>
            <a:pPr>
              <a:defRPr/>
            </a:pPr>
            <a:r>
              <a:rPr lang="ru-RU" altLang="ru-RU" sz="2400" b="1" dirty="0">
                <a:latin typeface="Georgia" panose="02040502050405020303" pitchFamily="18" charset="0"/>
              </a:rPr>
              <a:t>"Об утверждении Типового положения о системе управления охраной труда"</a:t>
            </a:r>
          </a:p>
          <a:p>
            <a:pPr algn="ctr">
              <a:defRPr/>
            </a:pPr>
            <a:endParaRPr lang="ru-RU" sz="1600" dirty="0" smtClean="0"/>
          </a:p>
        </p:txBody>
      </p:sp>
      <p:sp>
        <p:nvSpPr>
          <p:cNvPr id="2" name="Номер слайда 1"/>
          <p:cNvSpPr>
            <a:spLocks noGrp="1"/>
          </p:cNvSpPr>
          <p:nvPr>
            <p:ph type="sldNum" sz="quarter" idx="12"/>
          </p:nvPr>
        </p:nvSpPr>
        <p:spPr/>
        <p:txBody>
          <a:bodyPr/>
          <a:lstStyle/>
          <a:p>
            <a:fld id="{19A2392C-D4E1-47C8-BFB7-50631105CAA2}" type="slidenum">
              <a:rPr lang="ru-RU" smtClean="0"/>
              <a:t>9</a:t>
            </a:fld>
            <a:endParaRPr lang="ru-RU"/>
          </a:p>
        </p:txBody>
      </p:sp>
      <p:graphicFrame>
        <p:nvGraphicFramePr>
          <p:cNvPr id="11" name="Объект 4"/>
          <p:cNvGraphicFramePr>
            <a:graphicFrameLocks noGrp="1"/>
          </p:cNvGraphicFramePr>
          <p:nvPr>
            <p:ph idx="1"/>
            <p:extLst>
              <p:ext uri="{D42A27DB-BD31-4B8C-83A1-F6EECF244321}">
                <p14:modId xmlns:p14="http://schemas.microsoft.com/office/powerpoint/2010/main" val="2283941325"/>
              </p:ext>
            </p:extLst>
          </p:nvPr>
        </p:nvGraphicFramePr>
        <p:xfrm>
          <a:off x="772020" y="2129628"/>
          <a:ext cx="8152903" cy="434868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6" name="Рисунок 5"/>
          <p:cNvPicPr>
            <a:picLocks noChangeAspect="1"/>
          </p:cNvPicPr>
          <p:nvPr/>
        </p:nvPicPr>
        <p:blipFill>
          <a:blip r:embed="rId7" cstate="email">
            <a:extLst>
              <a:ext uri="{28A0092B-C50C-407E-A947-70E740481C1C}">
                <a14:useLocalDpi xmlns:a14="http://schemas.microsoft.com/office/drawing/2010/main"/>
              </a:ext>
            </a:extLst>
          </a:blip>
          <a:stretch>
            <a:fillRect/>
          </a:stretch>
        </p:blipFill>
        <p:spPr>
          <a:xfrm>
            <a:off x="285749" y="186528"/>
            <a:ext cx="436671" cy="578647"/>
          </a:xfrm>
          <a:prstGeom prst="rect">
            <a:avLst/>
          </a:prstGeom>
        </p:spPr>
      </p:pic>
    </p:spTree>
    <p:extLst>
      <p:ext uri="{BB962C8B-B14F-4D97-AF65-F5344CB8AC3E}">
        <p14:creationId xmlns:p14="http://schemas.microsoft.com/office/powerpoint/2010/main" val="752754572"/>
      </p:ext>
    </p:extLst>
  </p:cSld>
  <p:clrMapOvr>
    <a:masterClrMapping/>
  </p:clrMapOvr>
  <p:timing>
    <p:tnLst>
      <p:par>
        <p:cTn id="1" dur="indefinite" restart="never" nodeType="tmRoot"/>
      </p:par>
    </p:tnLst>
  </p:timing>
</p:sld>
</file>

<file path=ppt/theme/theme1.xml><?xml version="1.0" encoding="utf-8"?>
<a:theme xmlns:a="http://schemas.openxmlformats.org/drawingml/2006/main" name="Базис">
  <a:themeElements>
    <a:clrScheme name="Базис">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Базис">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Базис">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D9D01AC2-EE7D-4E49-99EE-8E62E4E7E8A7}"/>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Основа</Template>
  <TotalTime>578</TotalTime>
  <Words>2611</Words>
  <Application>Microsoft Office PowerPoint</Application>
  <PresentationFormat>Экран (4:3)</PresentationFormat>
  <Paragraphs>213</Paragraphs>
  <Slides>31</Slides>
  <Notes>4</Notes>
  <HiddenSlides>0</HiddenSlides>
  <MMClips>0</MMClips>
  <ScaleCrop>false</ScaleCrop>
  <HeadingPairs>
    <vt:vector size="6" baseType="variant">
      <vt:variant>
        <vt:lpstr>Использованные шрифты</vt:lpstr>
      </vt:variant>
      <vt:variant>
        <vt:i4>8</vt:i4>
      </vt:variant>
      <vt:variant>
        <vt:lpstr>Тема</vt:lpstr>
      </vt:variant>
      <vt:variant>
        <vt:i4>1</vt:i4>
      </vt:variant>
      <vt:variant>
        <vt:lpstr>Заголовки слайдов</vt:lpstr>
      </vt:variant>
      <vt:variant>
        <vt:i4>31</vt:i4>
      </vt:variant>
    </vt:vector>
  </HeadingPairs>
  <TitlesOfParts>
    <vt:vector size="40" baseType="lpstr">
      <vt:lpstr>Arial</vt:lpstr>
      <vt:lpstr>Arial Black</vt:lpstr>
      <vt:lpstr>Calibri</vt:lpstr>
      <vt:lpstr>CentSchbkCyrill BT</vt:lpstr>
      <vt:lpstr>Corbel</vt:lpstr>
      <vt:lpstr>Georgia</vt:lpstr>
      <vt:lpstr>Helios</vt:lpstr>
      <vt:lpstr>Wingdings</vt:lpstr>
      <vt:lpstr>Базис</vt:lpstr>
      <vt:lpstr>Деятельность профкома по контролю  за охраной труда.</vt:lpstr>
      <vt:lpstr>Работа профкома</vt:lpstr>
      <vt:lpstr>Вы должны знать – ЧТО без вас незаконно, что не должно быть без вашей подписи! </vt:lpstr>
      <vt:lpstr>Работа профкома</vt:lpstr>
      <vt:lpstr>Работа профкома</vt:lpstr>
      <vt:lpstr>Работа профкома</vt:lpstr>
      <vt:lpstr>Презентация PowerPoint</vt:lpstr>
      <vt:lpstr>Презентация PowerPoint</vt:lpstr>
      <vt:lpstr>Презентация PowerPoint</vt:lpstr>
      <vt:lpstr>Комиссия по охране труда</vt:lpstr>
      <vt:lpstr>Комиссия по охране труда</vt:lpstr>
      <vt:lpstr>Задачи Комиссии по охране труда:</vt:lpstr>
      <vt:lpstr>Статья 219. Право работника на труд в условиях, отвечающих требованиям охраны труда</vt:lpstr>
      <vt:lpstr>Исследования и измерения вредных и (или) опасных производственных факторов (426-ФЗ, ст. 12)</vt:lpstr>
      <vt:lpstr>КЛАССЫ УСЛОВИЙ ТРУДА (426-ФЗ, ст. 14)</vt:lpstr>
      <vt:lpstr>Письмо Департамента условий и охраны труда Минтруда РФ от 21 октября 2015 года № 15-1/В-4549  «О предоставлении гарантий (компенсаций) работникам, занятым во вредных (опасных) условиях труда»</vt:lpstr>
      <vt:lpstr>Презентация PowerPoint</vt:lpstr>
      <vt:lpstr>Статья 92 Трудового кодекса РФ. Сокращенная продолжительность рабочего времени</vt:lpstr>
      <vt:lpstr>Статья 117 Трудового кодекса РФ. Ежегодный дополнительный оплачиваемый отпуск работникам, занятым на работах с вредными и (или) опасными условиями труда</vt:lpstr>
      <vt:lpstr>Статья 147 Трудового кодекса РФ. Оплата труда работников, занятых на работах с вредными и (или) опасными условиями труда</vt:lpstr>
      <vt:lpstr>Статья 219. Право работника на труд в условиях, отвечающих требованиям охраны труда</vt:lpstr>
      <vt:lpstr>Статья 219. Право работника на труд в условиях, отвечающих требованиям охраны труда</vt:lpstr>
      <vt:lpstr>Обучение педагогических работников навыкам оказания первой помощи пострадавшим на производстве</vt:lpstr>
      <vt:lpstr>Статья 219. Право работника на труд в условиях, отвечающих требованиям охраны труда</vt:lpstr>
      <vt:lpstr>Статья 214. Обязанности работника в области охраны труда</vt:lpstr>
      <vt:lpstr>Медосмотры</vt:lpstr>
      <vt:lpstr>Психиатрическое освидетельствование</vt:lpstr>
      <vt:lpstr>Презентация PowerPoint</vt:lpstr>
      <vt:lpstr>Презентация PowerPoint</vt:lpstr>
      <vt:lpstr>Финансирование охраны труда</vt:lpstr>
      <vt:lpstr>Презентация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Обком Профсоюз образования</dc:creator>
  <cp:lastModifiedBy>Обком Профсоюз образования</cp:lastModifiedBy>
  <cp:revision>49</cp:revision>
  <dcterms:created xsi:type="dcterms:W3CDTF">2016-03-28T10:15:16Z</dcterms:created>
  <dcterms:modified xsi:type="dcterms:W3CDTF">2017-11-23T12:49:30Z</dcterms:modified>
</cp:coreProperties>
</file>