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D134F-3F9D-4EFA-932B-0750D4AEB3C8}" type="doc">
      <dgm:prSet loTypeId="urn:microsoft.com/office/officeart/2005/8/layout/cycle3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6D67B39-A2EB-45DC-8F51-18FA3EAAD78D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«Современная школа»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AFC5BC-7C14-49E7-AD4E-290540AF467B}" type="parTrans" cxnId="{713A8629-C405-457A-9DA2-6D31DAE8D5DA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53C66E-E864-4A5F-865E-2B5FBF154E0A}" type="sibTrans" cxnId="{713A8629-C405-457A-9DA2-6D31DAE8D5DA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3DCD89-038A-43B5-ACFF-376DB2C4E761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«Поддержка семей, имеющих детей»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1DD07D-E025-48F5-A48B-0FAE370B7636}" type="parTrans" cxnId="{D9385786-25DA-4F2D-B6ED-3D64A18D5B4A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3C4944-495F-40FB-A770-81D29EB8A962}" type="sibTrans" cxnId="{D9385786-25DA-4F2D-B6ED-3D64A18D5B4A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E53F36-ACFC-41DC-932F-73214D6228E4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«Новые возможности для каждого»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F89DA6-B153-4030-8870-CCDA84AD7272}" type="parTrans" cxnId="{AD82F093-7D5A-4C00-B553-F12AB7A13343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5AB05C-5C7E-4D51-8B31-1774337C705E}" type="sibTrans" cxnId="{AD82F093-7D5A-4C00-B553-F12AB7A13343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BC966-7DF4-4418-A229-086ADE632C6F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«Цифровая образовательная среда»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8EE425-787C-4677-9300-01C94C2FD460}" type="parTrans" cxnId="{6563A6F1-EB6C-4F15-B3D6-AD33D68DEB5E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4E7F0B-3D5C-41A7-BCC1-7B24D37B177E}" type="sibTrans" cxnId="{6563A6F1-EB6C-4F15-B3D6-AD33D68DEB5E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E028B2-B3DC-4943-9B8C-02288C1931AC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«Успех каждого ребенка»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8924E5-00E6-4E12-BD4D-4C38B972CAA0}" type="parTrans" cxnId="{4B72834D-4D9B-41F5-8903-CB32BAAE0F5C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EE86C4-84DA-445C-8211-81C82DAFEFBC}" type="sibTrans" cxnId="{4B72834D-4D9B-41F5-8903-CB32BAAE0F5C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EB815D-875C-4B9F-BFA0-5343D697636F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«Молодые профессионалы»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2AB52F-5B81-4236-922E-658AF1F56533}" type="parTrans" cxnId="{029D5C05-E167-40FC-B076-664ED7A1220B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206B97-007D-43E6-9651-5E00B4E7C8D6}" type="sibTrans" cxnId="{029D5C05-E167-40FC-B076-664ED7A1220B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4F5AE6-3816-44D0-8300-BAD9E389E0BD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«Учитель будущего»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738A18-7E0A-4999-BD54-93F009FC3C6C}" type="parTrans" cxnId="{6EE0C9A5-618D-4D59-AF9A-475D51596122}">
      <dgm:prSet/>
      <dgm:spPr/>
      <dgm:t>
        <a:bodyPr/>
        <a:lstStyle/>
        <a:p>
          <a:endParaRPr lang="ru-RU"/>
        </a:p>
      </dgm:t>
    </dgm:pt>
    <dgm:pt modelId="{7D59410A-BDE5-497C-B4A7-FCE516D82319}" type="sibTrans" cxnId="{6EE0C9A5-618D-4D59-AF9A-475D51596122}">
      <dgm:prSet/>
      <dgm:spPr/>
      <dgm:t>
        <a:bodyPr/>
        <a:lstStyle/>
        <a:p>
          <a:endParaRPr lang="ru-RU"/>
        </a:p>
      </dgm:t>
    </dgm:pt>
    <dgm:pt modelId="{D58661B0-EF5F-437B-AE2F-AA31288F9D26}" type="pres">
      <dgm:prSet presAssocID="{178D134F-3F9D-4EFA-932B-0750D4AEB3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6E3B41-1864-4517-9CA0-372BD4832913}" type="pres">
      <dgm:prSet presAssocID="{178D134F-3F9D-4EFA-932B-0750D4AEB3C8}" presName="cycle" presStyleCnt="0"/>
      <dgm:spPr/>
    </dgm:pt>
    <dgm:pt modelId="{907D97C7-CB94-4C84-AE96-07EAC52B3056}" type="pres">
      <dgm:prSet presAssocID="{D6D67B39-A2EB-45DC-8F51-18FA3EAAD78D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9487C-B68F-495D-AAA7-DC4FFD6523C6}" type="pres">
      <dgm:prSet presAssocID="{6853C66E-E864-4A5F-865E-2B5FBF154E0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1FFB3A23-47DA-4AFF-98A3-5AA1B4616F09}" type="pres">
      <dgm:prSet presAssocID="{72E028B2-B3DC-4943-9B8C-02288C1931AC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5AA49-F7E5-4D43-B1CC-0FAFC22D6773}" type="pres">
      <dgm:prSet presAssocID="{663BC966-7DF4-4418-A229-086ADE632C6F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E8253-2DCD-45ED-B28A-469A84415C84}" type="pres">
      <dgm:prSet presAssocID="{314F5AE6-3816-44D0-8300-BAD9E389E0BD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0004-4751-4F3C-ACF4-845BE57F1484}" type="pres">
      <dgm:prSet presAssocID="{7F3DCD89-038A-43B5-ACFF-376DB2C4E761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FD5C7-99BB-47C3-9071-3BE5760BBFD0}" type="pres">
      <dgm:prSet presAssocID="{E0EB815D-875C-4B9F-BFA0-5343D697636F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046E1-3F8B-4CC0-8D1A-43F9A348E7A0}" type="pres">
      <dgm:prSet presAssocID="{B4E53F36-ACFC-41DC-932F-73214D6228E4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82F093-7D5A-4C00-B553-F12AB7A13343}" srcId="{178D134F-3F9D-4EFA-932B-0750D4AEB3C8}" destId="{B4E53F36-ACFC-41DC-932F-73214D6228E4}" srcOrd="6" destOrd="0" parTransId="{09F89DA6-B153-4030-8870-CCDA84AD7272}" sibTransId="{0D5AB05C-5C7E-4D51-8B31-1774337C705E}"/>
    <dgm:cxn modelId="{BA6CA197-0808-43B6-8B4F-661E701951C0}" type="presOf" srcId="{178D134F-3F9D-4EFA-932B-0750D4AEB3C8}" destId="{D58661B0-EF5F-437B-AE2F-AA31288F9D26}" srcOrd="0" destOrd="0" presId="urn:microsoft.com/office/officeart/2005/8/layout/cycle3"/>
    <dgm:cxn modelId="{6EE0C9A5-618D-4D59-AF9A-475D51596122}" srcId="{178D134F-3F9D-4EFA-932B-0750D4AEB3C8}" destId="{314F5AE6-3816-44D0-8300-BAD9E389E0BD}" srcOrd="3" destOrd="0" parTransId="{69738A18-7E0A-4999-BD54-93F009FC3C6C}" sibTransId="{7D59410A-BDE5-497C-B4A7-FCE516D82319}"/>
    <dgm:cxn modelId="{713A8629-C405-457A-9DA2-6D31DAE8D5DA}" srcId="{178D134F-3F9D-4EFA-932B-0750D4AEB3C8}" destId="{D6D67B39-A2EB-45DC-8F51-18FA3EAAD78D}" srcOrd="0" destOrd="0" parTransId="{77AFC5BC-7C14-49E7-AD4E-290540AF467B}" sibTransId="{6853C66E-E864-4A5F-865E-2B5FBF154E0A}"/>
    <dgm:cxn modelId="{6563A6F1-EB6C-4F15-B3D6-AD33D68DEB5E}" srcId="{178D134F-3F9D-4EFA-932B-0750D4AEB3C8}" destId="{663BC966-7DF4-4418-A229-086ADE632C6F}" srcOrd="2" destOrd="0" parTransId="{388EE425-787C-4677-9300-01C94C2FD460}" sibTransId="{374E7F0B-3D5C-41A7-BCC1-7B24D37B177E}"/>
    <dgm:cxn modelId="{5A6A13F7-7079-4FFB-BE99-87F1C6122C67}" type="presOf" srcId="{7F3DCD89-038A-43B5-ACFF-376DB2C4E761}" destId="{B0940004-4751-4F3C-ACF4-845BE57F1484}" srcOrd="0" destOrd="0" presId="urn:microsoft.com/office/officeart/2005/8/layout/cycle3"/>
    <dgm:cxn modelId="{D9385786-25DA-4F2D-B6ED-3D64A18D5B4A}" srcId="{178D134F-3F9D-4EFA-932B-0750D4AEB3C8}" destId="{7F3DCD89-038A-43B5-ACFF-376DB2C4E761}" srcOrd="4" destOrd="0" parTransId="{A41DD07D-E025-48F5-A48B-0FAE370B7636}" sibTransId="{F73C4944-495F-40FB-A770-81D29EB8A962}"/>
    <dgm:cxn modelId="{48A555E5-A591-4D15-BDE4-9F3387440754}" type="presOf" srcId="{B4E53F36-ACFC-41DC-932F-73214D6228E4}" destId="{174046E1-3F8B-4CC0-8D1A-43F9A348E7A0}" srcOrd="0" destOrd="0" presId="urn:microsoft.com/office/officeart/2005/8/layout/cycle3"/>
    <dgm:cxn modelId="{2C2BB38B-2DF3-49D7-9932-B3FE7C1BC382}" type="presOf" srcId="{72E028B2-B3DC-4943-9B8C-02288C1931AC}" destId="{1FFB3A23-47DA-4AFF-98A3-5AA1B4616F09}" srcOrd="0" destOrd="0" presId="urn:microsoft.com/office/officeart/2005/8/layout/cycle3"/>
    <dgm:cxn modelId="{4D88B73C-A2D6-4A77-922A-E3DA20143998}" type="presOf" srcId="{D6D67B39-A2EB-45DC-8F51-18FA3EAAD78D}" destId="{907D97C7-CB94-4C84-AE96-07EAC52B3056}" srcOrd="0" destOrd="0" presId="urn:microsoft.com/office/officeart/2005/8/layout/cycle3"/>
    <dgm:cxn modelId="{15BB2468-E4D9-4ED1-99DD-0FC2F6628FF6}" type="presOf" srcId="{6853C66E-E864-4A5F-865E-2B5FBF154E0A}" destId="{5B59487C-B68F-495D-AAA7-DC4FFD6523C6}" srcOrd="0" destOrd="0" presId="urn:microsoft.com/office/officeart/2005/8/layout/cycle3"/>
    <dgm:cxn modelId="{08AB5E4E-78D5-4A8A-B2A1-DC3B2D5C3767}" type="presOf" srcId="{314F5AE6-3816-44D0-8300-BAD9E389E0BD}" destId="{AD4E8253-2DCD-45ED-B28A-469A84415C84}" srcOrd="0" destOrd="0" presId="urn:microsoft.com/office/officeart/2005/8/layout/cycle3"/>
    <dgm:cxn modelId="{4B72834D-4D9B-41F5-8903-CB32BAAE0F5C}" srcId="{178D134F-3F9D-4EFA-932B-0750D4AEB3C8}" destId="{72E028B2-B3DC-4943-9B8C-02288C1931AC}" srcOrd="1" destOrd="0" parTransId="{A28924E5-00E6-4E12-BD4D-4C38B972CAA0}" sibTransId="{7FEE86C4-84DA-445C-8211-81C82DAFEFBC}"/>
    <dgm:cxn modelId="{D5A48C91-2BA2-421A-BEDB-D15ED3DEF621}" type="presOf" srcId="{663BC966-7DF4-4418-A229-086ADE632C6F}" destId="{25E5AA49-F7E5-4D43-B1CC-0FAFC22D6773}" srcOrd="0" destOrd="0" presId="urn:microsoft.com/office/officeart/2005/8/layout/cycle3"/>
    <dgm:cxn modelId="{A1CBA53E-787A-4929-971A-0FD258E8E2BF}" type="presOf" srcId="{E0EB815D-875C-4B9F-BFA0-5343D697636F}" destId="{127FD5C7-99BB-47C3-9071-3BE5760BBFD0}" srcOrd="0" destOrd="0" presId="urn:microsoft.com/office/officeart/2005/8/layout/cycle3"/>
    <dgm:cxn modelId="{029D5C05-E167-40FC-B076-664ED7A1220B}" srcId="{178D134F-3F9D-4EFA-932B-0750D4AEB3C8}" destId="{E0EB815D-875C-4B9F-BFA0-5343D697636F}" srcOrd="5" destOrd="0" parTransId="{902AB52F-5B81-4236-922E-658AF1F56533}" sibTransId="{70206B97-007D-43E6-9651-5E00B4E7C8D6}"/>
    <dgm:cxn modelId="{B13D1D06-A670-4957-82F2-6A6BAFC1B62D}" type="presParOf" srcId="{D58661B0-EF5F-437B-AE2F-AA31288F9D26}" destId="{3B6E3B41-1864-4517-9CA0-372BD4832913}" srcOrd="0" destOrd="0" presId="urn:microsoft.com/office/officeart/2005/8/layout/cycle3"/>
    <dgm:cxn modelId="{8FEB36D9-EC1A-4FD5-A7B3-913914D992AE}" type="presParOf" srcId="{3B6E3B41-1864-4517-9CA0-372BD4832913}" destId="{907D97C7-CB94-4C84-AE96-07EAC52B3056}" srcOrd="0" destOrd="0" presId="urn:microsoft.com/office/officeart/2005/8/layout/cycle3"/>
    <dgm:cxn modelId="{65AFCC14-63AB-4335-A276-5744DCA78A8A}" type="presParOf" srcId="{3B6E3B41-1864-4517-9CA0-372BD4832913}" destId="{5B59487C-B68F-495D-AAA7-DC4FFD6523C6}" srcOrd="1" destOrd="0" presId="urn:microsoft.com/office/officeart/2005/8/layout/cycle3"/>
    <dgm:cxn modelId="{737AFE43-CD90-44A9-9B5C-FAFABE9F4730}" type="presParOf" srcId="{3B6E3B41-1864-4517-9CA0-372BD4832913}" destId="{1FFB3A23-47DA-4AFF-98A3-5AA1B4616F09}" srcOrd="2" destOrd="0" presId="urn:microsoft.com/office/officeart/2005/8/layout/cycle3"/>
    <dgm:cxn modelId="{E2AB65D5-6E60-44A8-A392-1DDEE23ED48F}" type="presParOf" srcId="{3B6E3B41-1864-4517-9CA0-372BD4832913}" destId="{25E5AA49-F7E5-4D43-B1CC-0FAFC22D6773}" srcOrd="3" destOrd="0" presId="urn:microsoft.com/office/officeart/2005/8/layout/cycle3"/>
    <dgm:cxn modelId="{291BD7D2-7B47-4709-BD2D-4EC8EE9C0265}" type="presParOf" srcId="{3B6E3B41-1864-4517-9CA0-372BD4832913}" destId="{AD4E8253-2DCD-45ED-B28A-469A84415C84}" srcOrd="4" destOrd="0" presId="urn:microsoft.com/office/officeart/2005/8/layout/cycle3"/>
    <dgm:cxn modelId="{88143312-92BF-4EE2-A8EE-237A9B3065EB}" type="presParOf" srcId="{3B6E3B41-1864-4517-9CA0-372BD4832913}" destId="{B0940004-4751-4F3C-ACF4-845BE57F1484}" srcOrd="5" destOrd="0" presId="urn:microsoft.com/office/officeart/2005/8/layout/cycle3"/>
    <dgm:cxn modelId="{87C1DCE3-969C-49D7-BC64-78691371D60F}" type="presParOf" srcId="{3B6E3B41-1864-4517-9CA0-372BD4832913}" destId="{127FD5C7-99BB-47C3-9071-3BE5760BBFD0}" srcOrd="6" destOrd="0" presId="urn:microsoft.com/office/officeart/2005/8/layout/cycle3"/>
    <dgm:cxn modelId="{82240697-2D3F-4B1F-A48B-111B7EF72E70}" type="presParOf" srcId="{3B6E3B41-1864-4517-9CA0-372BD4832913}" destId="{174046E1-3F8B-4CC0-8D1A-43F9A348E7A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90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81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1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7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27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4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0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77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8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2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7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C9D5C2-CE74-48CF-AC16-9E20D7775008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4922CA-62E7-4170-BF6C-B720D0DEA79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32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 оплате труда работников бюджетной сферы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</a:t>
            </a:r>
            <a:r>
              <a:rPr lang="ru-RU" dirty="0" smtClean="0"/>
              <a:t>величины заработной платы с 2012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003220"/>
              </p:ext>
            </p:extLst>
          </p:nvPr>
        </p:nvGraphicFramePr>
        <p:xfrm>
          <a:off x="691976" y="1944128"/>
          <a:ext cx="7823373" cy="397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634"/>
                <a:gridCol w="1955634"/>
                <a:gridCol w="1955634"/>
                <a:gridCol w="1956471"/>
              </a:tblGrid>
              <a:tr h="992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Январь-июль 2012 г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руб.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Январь-Июль 2019 г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руб.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роста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2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11681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21633,9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85,2%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2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Здравоохранение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13633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27400,6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100,9%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2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Образование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13435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23709,7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76,5%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6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Достижение целевых показателей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439545"/>
              </p:ext>
            </p:extLst>
          </p:nvPr>
        </p:nvGraphicFramePr>
        <p:xfrm>
          <a:off x="628650" y="1690690"/>
          <a:ext cx="7886700" cy="4618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1464"/>
                <a:gridCol w="1971464"/>
                <a:gridCol w="1971464"/>
                <a:gridCol w="1972308"/>
              </a:tblGrid>
              <a:tr h="415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Целевые показатели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Январь-июль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от целевых показателей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Работники культуры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24125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25412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105%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Медицинские работники с высшим образованием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48250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49859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103,3%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Средний медицинский персонал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24125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25086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104%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Младший медицинский персонал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24125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24554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101,8%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Педагогические работники школ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24125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27547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114,2%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Воспитатели дошкольных организаций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24180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24057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99,5%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Педагоги среднего профессионального образования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24125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29645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122,9%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0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Педагогические работники дополнительного образования</a:t>
                      </a: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28033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27317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97,4%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2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Национальный проект «Образование»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858470"/>
              </p:ext>
            </p:extLst>
          </p:nvPr>
        </p:nvGraphicFramePr>
        <p:xfrm>
          <a:off x="822325" y="1804085"/>
          <a:ext cx="7543800" cy="4431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0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Размеры базовых окладов отдельных специалистов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313721"/>
              </p:ext>
            </p:extLst>
          </p:nvPr>
        </p:nvGraphicFramePr>
        <p:xfrm>
          <a:off x="822325" y="1846264"/>
          <a:ext cx="7543800" cy="44168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3080"/>
                <a:gridCol w="2183027"/>
                <a:gridCol w="2031743"/>
                <a:gridCol w="1885950"/>
              </a:tblGrid>
              <a:tr h="3485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Отрасль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Должность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Размер оклада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60160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Культура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Библиотекарь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От 5006 руб. до 6398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№519-П от</a:t>
                      </a:r>
                      <a:endParaRPr lang="ru-RU" sz="1600" dirty="0" smtClean="0"/>
                    </a:p>
                    <a:p>
                      <a:r>
                        <a:rPr lang="ru-RU" sz="1600" kern="1200" dirty="0" smtClean="0">
                          <a:effectLst/>
                        </a:rPr>
                        <a:t>26 декабря 2008 г. </a:t>
                      </a:r>
                      <a:endParaRPr lang="ru-RU" sz="1600" dirty="0"/>
                    </a:p>
                  </a:txBody>
                  <a:tcPr anchor="ctr"/>
                </a:tc>
              </a:tr>
              <a:tr h="60160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Медицина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Врач-специалист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 12388 руб. до 14428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№258-П от</a:t>
                      </a:r>
                    </a:p>
                    <a:p>
                      <a:r>
                        <a:rPr lang="ru-RU" sz="1600" dirty="0" smtClean="0"/>
                        <a:t>27 мая 2016 г. </a:t>
                      </a:r>
                      <a:endParaRPr lang="ru-RU" sz="1600" dirty="0"/>
                    </a:p>
                  </a:txBody>
                  <a:tcPr anchor="ctr"/>
                </a:tc>
              </a:tr>
              <a:tr h="2270937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социальный педагог,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педагог дополнительного образования,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 мастер производственного обучения,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effectLst/>
                        </a:rPr>
                        <a:t> методист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dirty="0" smtClean="0"/>
                        <a:t>7341</a:t>
                      </a:r>
                      <a:r>
                        <a:rPr lang="ru-RU" sz="1600" u="none" strike="noStrike" baseline="0" dirty="0"/>
                        <a:t> </a:t>
                      </a:r>
                      <a:r>
                        <a:rPr lang="ru-RU" sz="1600" u="none" strike="noStrike" baseline="0" dirty="0" smtClean="0"/>
                        <a:t>руб.</a:t>
                      </a:r>
                      <a:endParaRPr lang="ru-RU" sz="1600" b="0" i="0" u="none" strike="noStrike" baseline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№494-П от</a:t>
                      </a:r>
                    </a:p>
                    <a:p>
                      <a:r>
                        <a:rPr lang="ru-RU" sz="1600" kern="1200" dirty="0" smtClean="0"/>
                        <a:t>17 августа 2012 г.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6709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dirty="0" smtClean="0"/>
                        <a:t>Библиотекарь</a:t>
                      </a:r>
                      <a:endParaRPr lang="ru-RU" sz="1600" b="0" i="0" u="none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baseline="0" dirty="0" smtClean="0"/>
                        <a:t>От 4847 руб. до 6194 руб.</a:t>
                      </a:r>
                      <a:endParaRPr lang="ru-RU" sz="1600" b="0" i="0" u="none" strike="noStrike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2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о движении учителей на 6 сентября 2019 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865639"/>
              </p:ext>
            </p:extLst>
          </p:nvPr>
        </p:nvGraphicFramePr>
        <p:xfrm>
          <a:off x="822324" y="1812323"/>
          <a:ext cx="7544435" cy="44754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9340"/>
                <a:gridCol w="1068434"/>
                <a:gridCol w="1508887"/>
                <a:gridCol w="1508887"/>
                <a:gridCol w="1508887"/>
              </a:tblGrid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Выбыло учителей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Переехало в другую местность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Прибыло учителей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Вакансии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5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Балашовский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5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...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Ершовский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36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Ртищевский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Самойловский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Саратовский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Всего по районам: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849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243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537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410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</a:t>
                      </a:r>
                      <a:r>
                        <a:rPr lang="ru-RU" sz="1200" u="none" strike="noStrike" dirty="0" smtClean="0">
                          <a:effectLst/>
                        </a:rPr>
                        <a:t>. Саратов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3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2170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2135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9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586</TotalTime>
  <Words>304</Words>
  <Application>Microsoft Office PowerPoint</Application>
  <PresentationFormat>Экран (4:3)</PresentationFormat>
  <Paragraphs>139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Ретро</vt:lpstr>
      <vt:lpstr>Об оплате труда работников бюджетной сферы</vt:lpstr>
      <vt:lpstr>Динамика величины заработной платы с 2012 года</vt:lpstr>
      <vt:lpstr>Достижение целевых показателей</vt:lpstr>
      <vt:lpstr>Национальный проект «Образование»</vt:lpstr>
      <vt:lpstr>Размеры базовых окладов отдельных специалистов</vt:lpstr>
      <vt:lpstr>Мониторинг о движении учителей на 6 сентября 2019 г.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Dmitriy</dc:creator>
  <cp:lastModifiedBy>Dmitriy</cp:lastModifiedBy>
  <cp:revision>23</cp:revision>
  <cp:lastPrinted>2019-10-07T07:38:54Z</cp:lastPrinted>
  <dcterms:created xsi:type="dcterms:W3CDTF">2019-10-03T07:28:09Z</dcterms:created>
  <dcterms:modified xsi:type="dcterms:W3CDTF">2019-10-07T08:54:57Z</dcterms:modified>
</cp:coreProperties>
</file>